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8" r:id="rId2"/>
    <p:sldId id="260" r:id="rId3"/>
    <p:sldId id="284" r:id="rId4"/>
    <p:sldId id="295" r:id="rId5"/>
    <p:sldId id="282" r:id="rId6"/>
    <p:sldId id="285" r:id="rId7"/>
    <p:sldId id="286" r:id="rId8"/>
    <p:sldId id="288" r:id="rId9"/>
    <p:sldId id="289" r:id="rId10"/>
    <p:sldId id="292" r:id="rId11"/>
    <p:sldId id="290" r:id="rId12"/>
    <p:sldId id="293" r:id="rId13"/>
    <p:sldId id="294" r:id="rId14"/>
    <p:sldId id="279" r:id="rId15"/>
  </p:sldIdLst>
  <p:sldSz cx="107711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3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14" y="67"/>
      </p:cViewPr>
      <p:guideLst>
        <p:guide orient="horz" pos="2160"/>
        <p:guide pos="33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D82F2-943B-4F99-AC0B-FA348A07FE02}" type="datetimeFigureOut">
              <a:rPr lang="ru-RU" smtClean="0"/>
              <a:t>08.08.2019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1143000"/>
            <a:ext cx="4848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4957D7-2E6C-4462-9D09-767E8E4190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499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6399" y="1122363"/>
            <a:ext cx="8078391" cy="2387600"/>
          </a:xfrm>
        </p:spPr>
        <p:txBody>
          <a:bodyPr anchor="b"/>
          <a:lstStyle>
            <a:lvl1pPr algn="ctr"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399" y="3602038"/>
            <a:ext cx="8078391" cy="1655762"/>
          </a:xfrm>
        </p:spPr>
        <p:txBody>
          <a:bodyPr/>
          <a:lstStyle>
            <a:lvl1pPr marL="0" indent="0" algn="ctr">
              <a:buNone/>
              <a:defRPr sz="2120"/>
            </a:lvl1pPr>
            <a:lvl2pPr marL="403936" indent="0" algn="ctr">
              <a:buNone/>
              <a:defRPr sz="1767"/>
            </a:lvl2pPr>
            <a:lvl3pPr marL="807872" indent="0" algn="ctr">
              <a:buNone/>
              <a:defRPr sz="1590"/>
            </a:lvl3pPr>
            <a:lvl4pPr marL="1211809" indent="0" algn="ctr">
              <a:buNone/>
              <a:defRPr sz="1414"/>
            </a:lvl4pPr>
            <a:lvl5pPr marL="1615745" indent="0" algn="ctr">
              <a:buNone/>
              <a:defRPr sz="1414"/>
            </a:lvl5pPr>
            <a:lvl6pPr marL="2019681" indent="0" algn="ctr">
              <a:buNone/>
              <a:defRPr sz="1414"/>
            </a:lvl6pPr>
            <a:lvl7pPr marL="2423617" indent="0" algn="ctr">
              <a:buNone/>
              <a:defRPr sz="1414"/>
            </a:lvl7pPr>
            <a:lvl8pPr marL="2827553" indent="0" algn="ctr">
              <a:buNone/>
              <a:defRPr sz="1414"/>
            </a:lvl8pPr>
            <a:lvl9pPr marL="3231490" indent="0" algn="ctr">
              <a:buNone/>
              <a:defRPr sz="141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D4418-6A49-451E-BE12-C293DFE59525}" type="datetime1">
              <a:rPr lang="ru-RU" smtClean="0"/>
              <a:t>08.08.2019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5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2996-2D1F-409C-B20D-A8F7FC26A727}" type="datetime1">
              <a:rPr lang="ru-RU" smtClean="0"/>
              <a:t>08.08.2019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93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08133" y="365125"/>
            <a:ext cx="232253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0519" y="365125"/>
            <a:ext cx="683297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8E82-8218-4169-BC05-C682B6F18853}" type="datetime1">
              <a:rPr lang="ru-RU" smtClean="0"/>
              <a:t>08.08.2019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9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5188-625F-49FE-A8E8-CD7995B418E8}" type="datetime1">
              <a:rPr lang="ru-RU" smtClean="0"/>
              <a:t>08.08.2019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9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909" y="1709741"/>
            <a:ext cx="9290150" cy="2852737"/>
          </a:xfrm>
        </p:spPr>
        <p:txBody>
          <a:bodyPr anchor="b"/>
          <a:lstStyle>
            <a:lvl1pPr>
              <a:defRPr sz="530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4909" y="4589466"/>
            <a:ext cx="9290150" cy="1500187"/>
          </a:xfrm>
        </p:spPr>
        <p:txBody>
          <a:bodyPr/>
          <a:lstStyle>
            <a:lvl1pPr marL="0" indent="0">
              <a:buNone/>
              <a:defRPr sz="2120">
                <a:solidFill>
                  <a:schemeClr val="tx1">
                    <a:tint val="75000"/>
                  </a:schemeClr>
                </a:solidFill>
              </a:defRPr>
            </a:lvl1pPr>
            <a:lvl2pPr marL="403936" indent="0">
              <a:buNone/>
              <a:defRPr sz="1767">
                <a:solidFill>
                  <a:schemeClr val="tx1">
                    <a:tint val="75000"/>
                  </a:schemeClr>
                </a:solidFill>
              </a:defRPr>
            </a:lvl2pPr>
            <a:lvl3pPr marL="807872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3pPr>
            <a:lvl4pPr marL="1211809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4pPr>
            <a:lvl5pPr marL="1615745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5pPr>
            <a:lvl6pPr marL="2019681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6pPr>
            <a:lvl7pPr marL="2423617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7pPr>
            <a:lvl8pPr marL="2827553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8pPr>
            <a:lvl9pPr marL="3231490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426F-B96F-4D90-A2CF-C76CD94B03E2}" type="datetime1">
              <a:rPr lang="ru-RU" smtClean="0"/>
              <a:t>08.08.2019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88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519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2915" y="1825625"/>
            <a:ext cx="457775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211D1-9835-48E6-93B7-0C01445907F4}" type="datetime1">
              <a:rPr lang="ru-RU" smtClean="0"/>
              <a:t>08.08.2019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880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2" y="365128"/>
            <a:ext cx="929015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924" y="1681163"/>
            <a:ext cx="4556717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1924" y="2505075"/>
            <a:ext cx="4556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52914" y="1681163"/>
            <a:ext cx="4579158" cy="823912"/>
          </a:xfrm>
        </p:spPr>
        <p:txBody>
          <a:bodyPr anchor="b"/>
          <a:lstStyle>
            <a:lvl1pPr marL="0" indent="0">
              <a:buNone/>
              <a:defRPr sz="2120" b="1"/>
            </a:lvl1pPr>
            <a:lvl2pPr marL="403936" indent="0">
              <a:buNone/>
              <a:defRPr sz="1767" b="1"/>
            </a:lvl2pPr>
            <a:lvl3pPr marL="807872" indent="0">
              <a:buNone/>
              <a:defRPr sz="1590" b="1"/>
            </a:lvl3pPr>
            <a:lvl4pPr marL="1211809" indent="0">
              <a:buNone/>
              <a:defRPr sz="1414" b="1"/>
            </a:lvl4pPr>
            <a:lvl5pPr marL="1615745" indent="0">
              <a:buNone/>
              <a:defRPr sz="1414" b="1"/>
            </a:lvl5pPr>
            <a:lvl6pPr marL="2019681" indent="0">
              <a:buNone/>
              <a:defRPr sz="1414" b="1"/>
            </a:lvl6pPr>
            <a:lvl7pPr marL="2423617" indent="0">
              <a:buNone/>
              <a:defRPr sz="1414" b="1"/>
            </a:lvl7pPr>
            <a:lvl8pPr marL="2827553" indent="0">
              <a:buNone/>
              <a:defRPr sz="1414" b="1"/>
            </a:lvl8pPr>
            <a:lvl9pPr marL="3231490" indent="0">
              <a:buNone/>
              <a:defRPr sz="141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52914" y="2505075"/>
            <a:ext cx="457915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7D1D-9B4A-4A48-87BD-6C732B9DFEB8}" type="datetime1">
              <a:rPr lang="ru-RU" smtClean="0"/>
              <a:t>08.08.2019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4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EE39A-154F-4CB7-A27C-89C5D58B11BA}" type="datetime1">
              <a:rPr lang="ru-RU" smtClean="0"/>
              <a:t>08.08.2019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382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80F41-6CEF-45C9-B7C5-628CBEC4ABB8}" type="datetime1">
              <a:rPr lang="ru-RU" smtClean="0"/>
              <a:t>08.08.2019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4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9158" y="987428"/>
            <a:ext cx="5452914" cy="4873625"/>
          </a:xfrm>
        </p:spPr>
        <p:txBody>
          <a:bodyPr/>
          <a:lstStyle>
            <a:lvl1pPr>
              <a:defRPr sz="2827"/>
            </a:lvl1pPr>
            <a:lvl2pPr>
              <a:defRPr sz="2474"/>
            </a:lvl2pPr>
            <a:lvl3pPr>
              <a:defRPr sz="2120"/>
            </a:lvl3pPr>
            <a:lvl4pPr>
              <a:defRPr sz="1767"/>
            </a:lvl4pPr>
            <a:lvl5pPr>
              <a:defRPr sz="1767"/>
            </a:lvl5pPr>
            <a:lvl6pPr>
              <a:defRPr sz="1767"/>
            </a:lvl6pPr>
            <a:lvl7pPr>
              <a:defRPr sz="1767"/>
            </a:lvl7pPr>
            <a:lvl8pPr>
              <a:defRPr sz="1767"/>
            </a:lvl8pPr>
            <a:lvl9pPr>
              <a:defRPr sz="17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4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4777-3ABE-4163-BDAA-CFDE8B893EEE}" type="datetime1">
              <a:rPr lang="ru-RU" smtClean="0"/>
              <a:t>08.08.2019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41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924" y="457200"/>
            <a:ext cx="3473988" cy="1600200"/>
          </a:xfrm>
        </p:spPr>
        <p:txBody>
          <a:bodyPr anchor="b"/>
          <a:lstStyle>
            <a:lvl1pPr>
              <a:defRPr sz="28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9158" y="987428"/>
            <a:ext cx="5452914" cy="4873625"/>
          </a:xfrm>
        </p:spPr>
        <p:txBody>
          <a:bodyPr anchor="t"/>
          <a:lstStyle>
            <a:lvl1pPr marL="0" indent="0">
              <a:buNone/>
              <a:defRPr sz="2827"/>
            </a:lvl1pPr>
            <a:lvl2pPr marL="403936" indent="0">
              <a:buNone/>
              <a:defRPr sz="2474"/>
            </a:lvl2pPr>
            <a:lvl3pPr marL="807872" indent="0">
              <a:buNone/>
              <a:defRPr sz="2120"/>
            </a:lvl3pPr>
            <a:lvl4pPr marL="1211809" indent="0">
              <a:buNone/>
              <a:defRPr sz="1767"/>
            </a:lvl4pPr>
            <a:lvl5pPr marL="1615745" indent="0">
              <a:buNone/>
              <a:defRPr sz="1767"/>
            </a:lvl5pPr>
            <a:lvl6pPr marL="2019681" indent="0">
              <a:buNone/>
              <a:defRPr sz="1767"/>
            </a:lvl6pPr>
            <a:lvl7pPr marL="2423617" indent="0">
              <a:buNone/>
              <a:defRPr sz="1767"/>
            </a:lvl7pPr>
            <a:lvl8pPr marL="2827553" indent="0">
              <a:buNone/>
              <a:defRPr sz="1767"/>
            </a:lvl8pPr>
            <a:lvl9pPr marL="3231490" indent="0">
              <a:buNone/>
              <a:defRPr sz="17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1924" y="2057400"/>
            <a:ext cx="3473988" cy="3811588"/>
          </a:xfrm>
        </p:spPr>
        <p:txBody>
          <a:bodyPr/>
          <a:lstStyle>
            <a:lvl1pPr marL="0" indent="0">
              <a:buNone/>
              <a:defRPr sz="1414"/>
            </a:lvl1pPr>
            <a:lvl2pPr marL="403936" indent="0">
              <a:buNone/>
              <a:defRPr sz="1237"/>
            </a:lvl2pPr>
            <a:lvl3pPr marL="807872" indent="0">
              <a:buNone/>
              <a:defRPr sz="1060"/>
            </a:lvl3pPr>
            <a:lvl4pPr marL="1211809" indent="0">
              <a:buNone/>
              <a:defRPr sz="884"/>
            </a:lvl4pPr>
            <a:lvl5pPr marL="1615745" indent="0">
              <a:buNone/>
              <a:defRPr sz="884"/>
            </a:lvl5pPr>
            <a:lvl6pPr marL="2019681" indent="0">
              <a:buNone/>
              <a:defRPr sz="884"/>
            </a:lvl6pPr>
            <a:lvl7pPr marL="2423617" indent="0">
              <a:buNone/>
              <a:defRPr sz="884"/>
            </a:lvl7pPr>
            <a:lvl8pPr marL="2827553" indent="0">
              <a:buNone/>
              <a:defRPr sz="884"/>
            </a:lvl8pPr>
            <a:lvl9pPr marL="3231490" indent="0">
              <a:buNone/>
              <a:defRPr sz="88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21DC9-5BEB-4A74-B090-7F4EE36E1852}" type="datetime1">
              <a:rPr lang="ru-RU" smtClean="0"/>
              <a:t>08.08.2019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14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0519" y="365128"/>
            <a:ext cx="92901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519" y="1825625"/>
            <a:ext cx="92901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0519" y="6356353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8217F-AB4B-4503-9387-B5FF0D05D560}" type="datetime1">
              <a:rPr lang="ru-RU" smtClean="0"/>
              <a:t>08.08.2019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956" y="6356353"/>
            <a:ext cx="36352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07153" y="6356353"/>
            <a:ext cx="242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18A34-E63D-4F5A-9591-B69D821C3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7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807872" rtl="0" eaLnBrk="1" latinLnBrk="0" hangingPunct="1">
        <a:lnSpc>
          <a:spcPct val="90000"/>
        </a:lnSpc>
        <a:spcBef>
          <a:spcPct val="0"/>
        </a:spcBef>
        <a:buNone/>
        <a:defRPr sz="3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968" indent="-201968" algn="l" defTabSz="807872" rtl="0" eaLnBrk="1" latinLnBrk="0" hangingPunct="1">
        <a:lnSpc>
          <a:spcPct val="90000"/>
        </a:lnSpc>
        <a:spcBef>
          <a:spcPts val="884"/>
        </a:spcBef>
        <a:buFont typeface="Arial" panose="020B0604020202020204" pitchFamily="34" charset="0"/>
        <a:buChar char="•"/>
        <a:defRPr sz="2474" kern="1200">
          <a:solidFill>
            <a:schemeClr val="tx1"/>
          </a:solidFill>
          <a:latin typeface="+mn-lt"/>
          <a:ea typeface="+mn-ea"/>
          <a:cs typeface="+mn-cs"/>
        </a:defRPr>
      </a:lvl1pPr>
      <a:lvl2pPr marL="605904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2120" kern="1200">
          <a:solidFill>
            <a:schemeClr val="tx1"/>
          </a:solidFill>
          <a:latin typeface="+mn-lt"/>
          <a:ea typeface="+mn-ea"/>
          <a:cs typeface="+mn-cs"/>
        </a:defRPr>
      </a:lvl2pPr>
      <a:lvl3pPr marL="1009841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767" kern="1200">
          <a:solidFill>
            <a:schemeClr val="tx1"/>
          </a:solidFill>
          <a:latin typeface="+mn-lt"/>
          <a:ea typeface="+mn-ea"/>
          <a:cs typeface="+mn-cs"/>
        </a:defRPr>
      </a:lvl3pPr>
      <a:lvl4pPr marL="1413777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817713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221649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625585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3029522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433458" indent="-201968" algn="l" defTabSz="807872" rtl="0" eaLnBrk="1" latinLnBrk="0" hangingPunct="1">
        <a:lnSpc>
          <a:spcPct val="90000"/>
        </a:lnSpc>
        <a:spcBef>
          <a:spcPts val="442"/>
        </a:spcBef>
        <a:buFont typeface="Arial" panose="020B0604020202020204" pitchFamily="34" charset="0"/>
        <a:buChar char="•"/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1pPr>
      <a:lvl2pPr marL="403936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2pPr>
      <a:lvl3pPr marL="807872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3pPr>
      <a:lvl4pPr marL="1211809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4pPr>
      <a:lvl5pPr marL="1615745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5pPr>
      <a:lvl6pPr marL="2019681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6pPr>
      <a:lvl7pPr marL="2423617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7pPr>
      <a:lvl8pPr marL="2827553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8pPr>
      <a:lvl9pPr marL="3231490" algn="l" defTabSz="807872" rtl="0" eaLnBrk="1" latinLnBrk="0" hangingPunct="1">
        <a:defRPr sz="15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ba.gov.u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t.gov.kz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ba.gov.u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ba.gov.u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ba.gov.u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ba.gov.u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ba.gov.u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ba.gov.u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" y="0"/>
            <a:ext cx="10770541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920966" y="3680190"/>
            <a:ext cx="72230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1"/>
                </a:solidFill>
              </a:rPr>
              <a:t>Аналитический обзор</a:t>
            </a:r>
            <a:endParaRPr lang="en-US" sz="3600" b="1" dirty="0">
              <a:solidFill>
                <a:schemeClr val="accent1"/>
              </a:solidFill>
            </a:endParaRPr>
          </a:p>
          <a:p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 мерах поддержки субъектов малого предпринимательства </a:t>
            </a:r>
          </a:p>
          <a:p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Администрацией малого бизнеса Соединенных Штатов Америки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(SBA)</a:t>
            </a:r>
            <a:endParaRPr lang="ru-RU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368287" y="3683001"/>
            <a:ext cx="360003" cy="1590305"/>
            <a:chOff x="1355587" y="3683001"/>
            <a:chExt cx="360003" cy="1590305"/>
          </a:xfrm>
        </p:grpSpPr>
        <p:sp>
          <p:nvSpPr>
            <p:cNvPr id="6" name="Блок-схема: задержка 5"/>
            <p:cNvSpPr/>
            <p:nvPr/>
          </p:nvSpPr>
          <p:spPr>
            <a:xfrm rot="16200000">
              <a:off x="1385877" y="4418503"/>
              <a:ext cx="299424" cy="360002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sp>
          <p:nvSpPr>
            <p:cNvPr id="3" name="Блок-схема: сохраненные данные 2"/>
            <p:cNvSpPr/>
            <p:nvPr/>
          </p:nvSpPr>
          <p:spPr>
            <a:xfrm rot="5400000">
              <a:off x="1076734" y="3961854"/>
              <a:ext cx="917705" cy="360000"/>
            </a:xfrm>
            <a:prstGeom prst="flowChartOnlineStorag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 dirty="0"/>
            </a:p>
          </p:txBody>
        </p:sp>
        <p:grpSp>
          <p:nvGrpSpPr>
            <p:cNvPr id="13" name="Группа 12"/>
            <p:cNvGrpSpPr/>
            <p:nvPr/>
          </p:nvGrpSpPr>
          <p:grpSpPr>
            <a:xfrm>
              <a:off x="1355587" y="4597532"/>
              <a:ext cx="360002" cy="675774"/>
              <a:chOff x="1355587" y="4597532"/>
              <a:chExt cx="360002" cy="675774"/>
            </a:xfrm>
          </p:grpSpPr>
          <p:sp>
            <p:nvSpPr>
              <p:cNvPr id="10" name="Блок-схема: задержка 9"/>
              <p:cNvSpPr/>
              <p:nvPr/>
            </p:nvSpPr>
            <p:spPr>
              <a:xfrm rot="16200000">
                <a:off x="1385876" y="4567243"/>
                <a:ext cx="299424" cy="360002"/>
              </a:xfrm>
              <a:prstGeom prst="flowChartDelay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dirty="0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1355587" y="4860927"/>
                <a:ext cx="360000" cy="412379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ru-RU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3931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10</a:t>
            </a:fld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32000" y="368602"/>
            <a:ext cx="8763758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Возможные модели применения инструментов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SBA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Фондом «Даму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</a:p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Обучение предпринимателей использованию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базы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данных о </a:t>
            </a:r>
            <a:r>
              <a:rPr lang="ru-RU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госзакупках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- </a:t>
            </a:r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goszakup.kz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1866" y="1248595"/>
            <a:ext cx="89662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6" algn="ctr">
              <a:spcAft>
                <a:spcPts val="511"/>
              </a:spcAft>
              <a:defRPr/>
            </a:pPr>
            <a:r>
              <a:rPr lang="ru-RU" altLang="ru-RU" sz="1600" b="1" dirty="0" smtClean="0">
                <a:cs typeface="Arial" pitchFamily="34" charset="0"/>
              </a:rPr>
              <a:t>Механизм:</a:t>
            </a:r>
            <a:endParaRPr lang="ru-RU" altLang="ru-RU" sz="1600" dirty="0"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32001" y="3915191"/>
            <a:ext cx="9986234" cy="475043"/>
          </a:xfrm>
          <a:prstGeom prst="rect">
            <a:avLst/>
          </a:prstGeom>
          <a:solidFill>
            <a:srgbClr val="C6E6A2"/>
          </a:solidFill>
          <a:ln w="12700">
            <a:solidFill>
              <a:srgbClr val="C6E6A2"/>
            </a:solidFill>
            <a:round/>
            <a:headEnd/>
            <a:tailEnd/>
          </a:ln>
        </p:spPr>
        <p:txBody>
          <a:bodyPr lIns="88873" tIns="44437" rIns="88873" bIns="44437" anchor="ctr" anchorCtr="0"/>
          <a:lstStyle/>
          <a:p>
            <a:pPr algn="ctr"/>
            <a:r>
              <a:rPr lang="ru-RU" sz="1400" b="1" dirty="0" smtClean="0"/>
              <a:t>Эффект от реализации данных мер:</a:t>
            </a:r>
            <a:endParaRPr lang="ru-RU" sz="1400" b="1" dirty="0"/>
          </a:p>
        </p:txBody>
      </p:sp>
      <p:sp>
        <p:nvSpPr>
          <p:cNvPr id="24" name="Прямоугольник 1"/>
          <p:cNvSpPr>
            <a:spLocks noChangeArrowheads="1"/>
          </p:cNvSpPr>
          <p:nvPr/>
        </p:nvSpPr>
        <p:spPr bwMode="auto">
          <a:xfrm>
            <a:off x="292299" y="1724700"/>
            <a:ext cx="9986234" cy="1704299"/>
          </a:xfrm>
          <a:prstGeom prst="rect">
            <a:avLst/>
          </a:prstGeom>
          <a:solidFill>
            <a:srgbClr val="FFFFFF"/>
          </a:solidFill>
          <a:ln w="12700">
            <a:solidFill>
              <a:srgbClr val="C6E6A2"/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t"/>
          <a:lstStyle/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200" b="1" dirty="0" smtClean="0">
                <a:cs typeface="Arial" pitchFamily="34" charset="0"/>
              </a:rPr>
              <a:t>Фонд «Даму» на территории ГО и РФ </a:t>
            </a:r>
            <a:r>
              <a:rPr lang="ru-RU" altLang="ru-RU" sz="1200" dirty="0" smtClean="0">
                <a:cs typeface="Arial" pitchFamily="34" charset="0"/>
              </a:rPr>
              <a:t>проводит ежемесячные </a:t>
            </a:r>
            <a:r>
              <a:rPr lang="ru-RU" altLang="ru-RU" sz="1200" b="1" dirty="0" smtClean="0">
                <a:cs typeface="Arial" pitchFamily="34" charset="0"/>
              </a:rPr>
              <a:t>тренинги/мастер-классы </a:t>
            </a:r>
            <a:r>
              <a:rPr lang="ru-RU" altLang="ru-RU" sz="1200" dirty="0" smtClean="0">
                <a:cs typeface="Arial" pitchFamily="34" charset="0"/>
              </a:rPr>
              <a:t> по использованию ресурса </a:t>
            </a:r>
            <a:r>
              <a:rPr lang="en-US" altLang="ru-RU" sz="1200" dirty="0" smtClean="0">
                <a:cs typeface="Arial" pitchFamily="34" charset="0"/>
              </a:rPr>
              <a:t>goszakup.kz c </a:t>
            </a:r>
            <a:r>
              <a:rPr lang="ru-RU" altLang="ru-RU" sz="1200" dirty="0" smtClean="0">
                <a:cs typeface="Arial" pitchFamily="34" charset="0"/>
              </a:rPr>
              <a:t>привлечением специалистов в данной отрасли</a:t>
            </a: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200" b="1" dirty="0" smtClean="0">
                <a:cs typeface="Arial" pitchFamily="34" charset="0"/>
              </a:rPr>
              <a:t>В рамках инструмента сервисная поддержка</a:t>
            </a:r>
            <a:r>
              <a:rPr lang="kk-KZ" altLang="ru-RU" sz="1200" b="1" dirty="0" smtClean="0">
                <a:cs typeface="Arial" pitchFamily="34" charset="0"/>
              </a:rPr>
              <a:t>, </a:t>
            </a:r>
            <a:r>
              <a:rPr lang="kk-KZ" altLang="ru-RU" sz="1200" dirty="0" smtClean="0">
                <a:cs typeface="Arial" pitchFamily="34" charset="0"/>
              </a:rPr>
              <a:t>консультанты оказывающие юридические и бухгалтерские услуги, консультируют предпринимателей в части сбора необходимой документации для участия в тендерных конкурсах</a:t>
            </a: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kk-KZ" altLang="ru-RU" sz="1200" b="1" dirty="0" smtClean="0">
                <a:cs typeface="Arial" pitchFamily="34" charset="0"/>
              </a:rPr>
              <a:t>НПП «Атамекен» совместно с Фондом «Даму» </a:t>
            </a:r>
            <a:r>
              <a:rPr lang="kk-KZ" altLang="ru-RU" sz="1200" dirty="0" smtClean="0">
                <a:cs typeface="Arial" pitchFamily="34" charset="0"/>
              </a:rPr>
              <a:t>организовывают данное обучение на базе НПП «Атамекен». Фонд со своей стороны привлекает предпринимателей для проведения мастер-классов среди участников собственных финансовых программ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92299" y="1249658"/>
            <a:ext cx="9986234" cy="475043"/>
          </a:xfrm>
          <a:prstGeom prst="rect">
            <a:avLst/>
          </a:prstGeom>
          <a:solidFill>
            <a:srgbClr val="C6E6A2"/>
          </a:solidFill>
          <a:ln w="12700">
            <a:solidFill>
              <a:srgbClr val="C6E6A2"/>
            </a:solidFill>
            <a:round/>
            <a:headEnd/>
            <a:tailEnd/>
          </a:ln>
        </p:spPr>
        <p:txBody>
          <a:bodyPr lIns="88873" tIns="44437" rIns="88873" bIns="44437" anchor="ctr" anchorCtr="0"/>
          <a:lstStyle/>
          <a:p>
            <a:pPr algn="ctr"/>
            <a:r>
              <a:rPr lang="ru-RU" sz="1400" b="1" dirty="0" smtClean="0"/>
              <a:t>Механизм реализации:</a:t>
            </a:r>
            <a:endParaRPr lang="ru-RU" sz="1400" b="1" dirty="0"/>
          </a:p>
        </p:txBody>
      </p:sp>
      <p:sp>
        <p:nvSpPr>
          <p:cNvPr id="26" name="Прямоугольник 1"/>
          <p:cNvSpPr>
            <a:spLocks noChangeArrowheads="1"/>
          </p:cNvSpPr>
          <p:nvPr/>
        </p:nvSpPr>
        <p:spPr bwMode="auto">
          <a:xfrm>
            <a:off x="392155" y="4390234"/>
            <a:ext cx="9986234" cy="1060831"/>
          </a:xfrm>
          <a:prstGeom prst="rect">
            <a:avLst/>
          </a:prstGeom>
          <a:solidFill>
            <a:srgbClr val="FFFFFF"/>
          </a:solidFill>
          <a:ln w="12700">
            <a:solidFill>
              <a:srgbClr val="C6E6A2"/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t"/>
          <a:lstStyle/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200" b="1" dirty="0" smtClean="0">
                <a:cs typeface="Arial" pitchFamily="34" charset="0"/>
              </a:rPr>
              <a:t>Увеличение количества действующих предпринимателей </a:t>
            </a:r>
            <a:r>
              <a:rPr lang="ru-RU" altLang="ru-RU" sz="1200" dirty="0" smtClean="0">
                <a:cs typeface="Arial" pitchFamily="34" charset="0"/>
              </a:rPr>
              <a:t>в Республике Казахстан</a:t>
            </a: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200" b="1" dirty="0" smtClean="0">
                <a:cs typeface="Arial" pitchFamily="34" charset="0"/>
              </a:rPr>
              <a:t>Увеличение выпуска продукции/услуг предпринимателей, </a:t>
            </a:r>
            <a:r>
              <a:rPr lang="ru-RU" altLang="ru-RU" sz="1200" dirty="0" smtClean="0">
                <a:cs typeface="Arial" pitchFamily="34" charset="0"/>
              </a:rPr>
              <a:t>в том числе товаропроизводителей</a:t>
            </a: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200" b="1" dirty="0" smtClean="0">
                <a:cs typeface="Arial" pitchFamily="34" charset="0"/>
              </a:rPr>
              <a:t>Увеличение доли содержания местных продуктов </a:t>
            </a:r>
            <a:r>
              <a:rPr lang="ru-RU" altLang="ru-RU" sz="1200" dirty="0" smtClean="0">
                <a:cs typeface="Arial" pitchFamily="34" charset="0"/>
              </a:rPr>
              <a:t>в закупках государственными организациями</a:t>
            </a: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200" b="1" dirty="0" smtClean="0">
                <a:cs typeface="Arial" pitchFamily="34" charset="0"/>
              </a:rPr>
              <a:t>Создание новых рабочих мест </a:t>
            </a:r>
            <a:r>
              <a:rPr lang="ru-RU" altLang="ru-RU" sz="1200" dirty="0" smtClean="0">
                <a:cs typeface="Arial" pitchFamily="34" charset="0"/>
              </a:rPr>
              <a:t>за счет увеличения выпуска продукции предпринимателями</a:t>
            </a:r>
          </a:p>
        </p:txBody>
      </p:sp>
    </p:spTree>
    <p:extLst>
      <p:ext uri="{BB962C8B-B14F-4D97-AF65-F5344CB8AC3E}">
        <p14:creationId xmlns:p14="http://schemas.microsoft.com/office/powerpoint/2010/main" val="357542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11</a:t>
            </a:fld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32000" y="368602"/>
            <a:ext cx="8763758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Возможные модели применения инструментов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SBA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Фондом «Даму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</a:p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Создание общей базы данных по </a:t>
            </a:r>
            <a:r>
              <a:rPr lang="ru-RU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госзакупкам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квазигосударственного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сектора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1866" y="1248595"/>
            <a:ext cx="89662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6" algn="ctr">
              <a:spcAft>
                <a:spcPts val="511"/>
              </a:spcAft>
              <a:defRPr/>
            </a:pPr>
            <a:r>
              <a:rPr lang="ru-RU" altLang="ru-RU" sz="1600" b="1" dirty="0" smtClean="0">
                <a:cs typeface="Arial" pitchFamily="34" charset="0"/>
              </a:rPr>
              <a:t>Механизм:</a:t>
            </a:r>
            <a:endParaRPr lang="ru-RU" altLang="ru-RU" sz="1600" dirty="0"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32001" y="3915191"/>
            <a:ext cx="9986234" cy="475043"/>
          </a:xfrm>
          <a:prstGeom prst="rect">
            <a:avLst/>
          </a:prstGeom>
          <a:solidFill>
            <a:srgbClr val="C6E6A2"/>
          </a:solidFill>
          <a:ln w="12700">
            <a:solidFill>
              <a:srgbClr val="C6E6A2"/>
            </a:solidFill>
            <a:round/>
            <a:headEnd/>
            <a:tailEnd/>
          </a:ln>
        </p:spPr>
        <p:txBody>
          <a:bodyPr lIns="88873" tIns="44437" rIns="88873" bIns="44437" anchor="ctr" anchorCtr="0"/>
          <a:lstStyle/>
          <a:p>
            <a:pPr algn="ctr"/>
            <a:r>
              <a:rPr lang="ru-RU" sz="1400" b="1" dirty="0" smtClean="0"/>
              <a:t>Эффект от реализации данных мер:</a:t>
            </a:r>
            <a:endParaRPr lang="ru-RU" sz="1400" b="1" dirty="0"/>
          </a:p>
        </p:txBody>
      </p:sp>
      <p:sp>
        <p:nvSpPr>
          <p:cNvPr id="24" name="Прямоугольник 1"/>
          <p:cNvSpPr>
            <a:spLocks noChangeArrowheads="1"/>
          </p:cNvSpPr>
          <p:nvPr/>
        </p:nvSpPr>
        <p:spPr bwMode="auto">
          <a:xfrm>
            <a:off x="292299" y="1724702"/>
            <a:ext cx="9986234" cy="603632"/>
          </a:xfrm>
          <a:prstGeom prst="rect">
            <a:avLst/>
          </a:prstGeom>
          <a:solidFill>
            <a:srgbClr val="FFFFFF"/>
          </a:solidFill>
          <a:ln w="12700">
            <a:solidFill>
              <a:srgbClr val="C6E6A2"/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t"/>
          <a:lstStyle/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200" b="1" dirty="0" smtClean="0">
                <a:cs typeface="Arial" pitchFamily="34" charset="0"/>
              </a:rPr>
              <a:t>Фонд «Даму» </a:t>
            </a:r>
            <a:r>
              <a:rPr lang="ru-RU" altLang="ru-RU" sz="1200" dirty="0" smtClean="0">
                <a:cs typeface="Arial" pitchFamily="34" charset="0"/>
              </a:rPr>
              <a:t>в рамках финансовых инструментов </a:t>
            </a:r>
            <a:r>
              <a:rPr lang="ru-RU" altLang="ru-RU" sz="1200" b="1" dirty="0" smtClean="0">
                <a:cs typeface="Arial" pitchFamily="34" charset="0"/>
              </a:rPr>
              <a:t>поддерживает проект по созданию общей </a:t>
            </a:r>
            <a:r>
              <a:rPr lang="ru-RU" altLang="ru-RU" sz="1200" b="1" dirty="0">
                <a:cs typeface="Arial" pitchFamily="34" charset="0"/>
              </a:rPr>
              <a:t>базы данных </a:t>
            </a:r>
            <a:r>
              <a:rPr lang="ru-RU" altLang="ru-RU" sz="1200" dirty="0">
                <a:cs typeface="Arial" pitchFamily="34" charset="0"/>
              </a:rPr>
              <a:t>по </a:t>
            </a:r>
            <a:r>
              <a:rPr lang="ru-RU" altLang="ru-RU" sz="1200" dirty="0" err="1">
                <a:cs typeface="Arial" pitchFamily="34" charset="0"/>
              </a:rPr>
              <a:t>госзакупкам</a:t>
            </a:r>
            <a:r>
              <a:rPr lang="ru-RU" altLang="ru-RU" sz="1200" dirty="0">
                <a:cs typeface="Arial" pitchFamily="34" charset="0"/>
              </a:rPr>
              <a:t> </a:t>
            </a:r>
            <a:r>
              <a:rPr lang="ru-RU" altLang="ru-RU" sz="1200" dirty="0" err="1">
                <a:cs typeface="Arial" pitchFamily="34" charset="0"/>
              </a:rPr>
              <a:t>квазигосударственного</a:t>
            </a:r>
            <a:r>
              <a:rPr lang="ru-RU" altLang="ru-RU" sz="1200" dirty="0">
                <a:cs typeface="Arial" pitchFamily="34" charset="0"/>
              </a:rPr>
              <a:t> </a:t>
            </a:r>
            <a:r>
              <a:rPr lang="ru-RU" altLang="ru-RU" sz="1200" dirty="0" smtClean="0">
                <a:cs typeface="Arial" pitchFamily="34" charset="0"/>
              </a:rPr>
              <a:t>сектора</a:t>
            </a:r>
            <a:endParaRPr lang="ru-RU" altLang="ru-RU" sz="1200" dirty="0"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92299" y="1249658"/>
            <a:ext cx="9986234" cy="475043"/>
          </a:xfrm>
          <a:prstGeom prst="rect">
            <a:avLst/>
          </a:prstGeom>
          <a:solidFill>
            <a:srgbClr val="C6E6A2"/>
          </a:solidFill>
          <a:ln w="12700">
            <a:solidFill>
              <a:srgbClr val="C6E6A2"/>
            </a:solidFill>
            <a:round/>
            <a:headEnd/>
            <a:tailEnd/>
          </a:ln>
        </p:spPr>
        <p:txBody>
          <a:bodyPr lIns="88873" tIns="44437" rIns="88873" bIns="44437" anchor="ctr" anchorCtr="0"/>
          <a:lstStyle/>
          <a:p>
            <a:pPr algn="ctr"/>
            <a:r>
              <a:rPr lang="ru-RU" sz="1400" b="1" dirty="0" smtClean="0"/>
              <a:t>Механизм реализации:</a:t>
            </a:r>
            <a:endParaRPr lang="ru-RU" sz="1400" b="1" dirty="0"/>
          </a:p>
        </p:txBody>
      </p:sp>
      <p:sp>
        <p:nvSpPr>
          <p:cNvPr id="26" name="Прямоугольник 1"/>
          <p:cNvSpPr>
            <a:spLocks noChangeArrowheads="1"/>
          </p:cNvSpPr>
          <p:nvPr/>
        </p:nvSpPr>
        <p:spPr bwMode="auto">
          <a:xfrm>
            <a:off x="392155" y="4390234"/>
            <a:ext cx="9986234" cy="1060831"/>
          </a:xfrm>
          <a:prstGeom prst="rect">
            <a:avLst/>
          </a:prstGeom>
          <a:solidFill>
            <a:srgbClr val="FFFFFF"/>
          </a:solidFill>
          <a:ln w="12700">
            <a:solidFill>
              <a:srgbClr val="C6E6A2"/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t"/>
          <a:lstStyle/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200" dirty="0" smtClean="0">
                <a:cs typeface="Arial" pitchFamily="34" charset="0"/>
              </a:rPr>
              <a:t>Позволит понят понять </a:t>
            </a:r>
            <a:r>
              <a:rPr lang="ru-RU" altLang="ru-RU" sz="1200" dirty="0">
                <a:cs typeface="Arial" pitchFamily="34" charset="0"/>
              </a:rPr>
              <a:t>объемы рынка и найти потенциальных </a:t>
            </a:r>
            <a:r>
              <a:rPr lang="ru-RU" altLang="ru-RU" sz="1200" dirty="0" smtClean="0">
                <a:cs typeface="Arial" pitchFamily="34" charset="0"/>
              </a:rPr>
              <a:t>покупателей предпринимателям</a:t>
            </a:r>
            <a:endParaRPr lang="ru-RU" altLang="ru-RU" sz="1200" dirty="0">
              <a:cs typeface="Arial" pitchFamily="34" charset="0"/>
            </a:endParaRP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200" dirty="0" smtClean="0">
                <a:cs typeface="Arial" pitchFamily="34" charset="0"/>
              </a:rPr>
              <a:t>Получить </a:t>
            </a:r>
            <a:r>
              <a:rPr lang="ru-RU" altLang="ru-RU" sz="1200" dirty="0">
                <a:cs typeface="Arial" pitchFamily="34" charset="0"/>
              </a:rPr>
              <a:t>информацию о каждом государственном контракте на закупку </a:t>
            </a:r>
            <a:r>
              <a:rPr lang="ru-RU" altLang="ru-RU" sz="1200" dirty="0" smtClean="0">
                <a:cs typeface="Arial" pitchFamily="34" charset="0"/>
              </a:rPr>
              <a:t>в одном источнике информации</a:t>
            </a:r>
            <a:endParaRPr lang="ru-RU" altLang="ru-RU" sz="1200" dirty="0">
              <a:cs typeface="Arial" pitchFamily="34" charset="0"/>
            </a:endParaRP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200" dirty="0" smtClean="0">
                <a:cs typeface="Arial" pitchFamily="34" charset="0"/>
              </a:rPr>
              <a:t>Позволит товаропроизводителям прогнозировать </a:t>
            </a:r>
            <a:r>
              <a:rPr lang="ru-RU" altLang="ru-RU" sz="1200" dirty="0">
                <a:cs typeface="Arial" pitchFamily="34" charset="0"/>
              </a:rPr>
              <a:t>какой товар или услуга </a:t>
            </a:r>
            <a:r>
              <a:rPr lang="ru-RU" altLang="ru-RU" sz="1200" dirty="0" smtClean="0">
                <a:cs typeface="Arial" pitchFamily="34" charset="0"/>
              </a:rPr>
              <a:t>будут </a:t>
            </a:r>
            <a:r>
              <a:rPr lang="ru-RU" altLang="ru-RU" sz="1200" dirty="0">
                <a:cs typeface="Arial" pitchFamily="34" charset="0"/>
              </a:rPr>
              <a:t>необходимы государственным </a:t>
            </a:r>
            <a:r>
              <a:rPr lang="ru-RU" altLang="ru-RU" sz="1200" dirty="0" smtClean="0">
                <a:cs typeface="Arial" pitchFamily="34" charset="0"/>
              </a:rPr>
              <a:t>учреждениям</a:t>
            </a:r>
          </a:p>
        </p:txBody>
      </p:sp>
    </p:spTree>
    <p:extLst>
      <p:ext uri="{BB962C8B-B14F-4D97-AF65-F5344CB8AC3E}">
        <p14:creationId xmlns:p14="http://schemas.microsoft.com/office/powerpoint/2010/main" val="24869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12</a:t>
            </a:fld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32000" y="368602"/>
            <a:ext cx="8763758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Возможные модели применения инструментов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SBA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Фондом «Даму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</a:p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Размещение ссылок на полезные статистические ресурсы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1866" y="1248595"/>
            <a:ext cx="89662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6" algn="ctr">
              <a:spcAft>
                <a:spcPts val="511"/>
              </a:spcAft>
              <a:defRPr/>
            </a:pPr>
            <a:r>
              <a:rPr lang="ru-RU" altLang="ru-RU" sz="1600" b="1" dirty="0" smtClean="0">
                <a:cs typeface="Arial" pitchFamily="34" charset="0"/>
              </a:rPr>
              <a:t>Механизм:</a:t>
            </a:r>
            <a:endParaRPr lang="ru-RU" altLang="ru-RU" sz="1600" dirty="0"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32001" y="3915191"/>
            <a:ext cx="9986234" cy="475043"/>
          </a:xfrm>
          <a:prstGeom prst="rect">
            <a:avLst/>
          </a:prstGeom>
          <a:solidFill>
            <a:srgbClr val="C6E6A2"/>
          </a:solidFill>
          <a:ln w="12700">
            <a:solidFill>
              <a:srgbClr val="C6E6A2"/>
            </a:solidFill>
            <a:round/>
            <a:headEnd/>
            <a:tailEnd/>
          </a:ln>
        </p:spPr>
        <p:txBody>
          <a:bodyPr lIns="88873" tIns="44437" rIns="88873" bIns="44437" anchor="ctr" anchorCtr="0"/>
          <a:lstStyle/>
          <a:p>
            <a:pPr algn="ctr"/>
            <a:r>
              <a:rPr lang="ru-RU" sz="1400" b="1" dirty="0" smtClean="0"/>
              <a:t>Эффект от реализации данных мер:</a:t>
            </a:r>
            <a:endParaRPr lang="ru-RU" sz="1400" b="1" dirty="0"/>
          </a:p>
        </p:txBody>
      </p:sp>
      <p:sp>
        <p:nvSpPr>
          <p:cNvPr id="24" name="Прямоугольник 1"/>
          <p:cNvSpPr>
            <a:spLocks noChangeArrowheads="1"/>
          </p:cNvSpPr>
          <p:nvPr/>
        </p:nvSpPr>
        <p:spPr bwMode="auto">
          <a:xfrm>
            <a:off x="292299" y="1724701"/>
            <a:ext cx="9986234" cy="1534965"/>
          </a:xfrm>
          <a:prstGeom prst="rect">
            <a:avLst/>
          </a:prstGeom>
          <a:solidFill>
            <a:srgbClr val="FFFFFF"/>
          </a:solidFill>
          <a:ln w="12700">
            <a:solidFill>
              <a:srgbClr val="C6E6A2"/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t"/>
          <a:lstStyle/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200" b="1" dirty="0" smtClean="0">
                <a:cs typeface="Arial" pitchFamily="34" charset="0"/>
              </a:rPr>
              <a:t>Департамент маркетинга совместно с ДСАКУ </a:t>
            </a:r>
            <a:r>
              <a:rPr lang="ru-RU" altLang="ru-RU" sz="1200" dirty="0" smtClean="0">
                <a:cs typeface="Arial" pitchFamily="34" charset="0"/>
              </a:rPr>
              <a:t>размещают на корпоративном сайте Фонда «Даму» ссылки на полезные источники информации для предпринимателей, к примеру:</a:t>
            </a:r>
          </a:p>
          <a:p>
            <a:pPr marL="631356" lvl="1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200" dirty="0" smtClean="0">
                <a:cs typeface="Arial" pitchFamily="34" charset="0"/>
              </a:rPr>
              <a:t>Количество действующих СМСП в регионах/районах в разрезе отраслей</a:t>
            </a:r>
          </a:p>
          <a:p>
            <a:pPr marL="631356" lvl="1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200" dirty="0" smtClean="0">
                <a:cs typeface="Arial" pitchFamily="34" charset="0"/>
              </a:rPr>
              <a:t>Суммы уплаченных налогов ЮЛ в регионах, в разрезе отраслей</a:t>
            </a:r>
          </a:p>
          <a:p>
            <a:pPr marL="631356" lvl="1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200" dirty="0" smtClean="0">
                <a:cs typeface="Arial" pitchFamily="34" charset="0"/>
              </a:rPr>
              <a:t>Информацию об объемах экспортируемой продукции</a:t>
            </a:r>
          </a:p>
          <a:p>
            <a:pPr marL="631356" lvl="1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endParaRPr lang="ru-RU" altLang="ru-RU" sz="1200" dirty="0"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92299" y="1249658"/>
            <a:ext cx="9986234" cy="475043"/>
          </a:xfrm>
          <a:prstGeom prst="rect">
            <a:avLst/>
          </a:prstGeom>
          <a:solidFill>
            <a:srgbClr val="C6E6A2"/>
          </a:solidFill>
          <a:ln w="12700">
            <a:solidFill>
              <a:srgbClr val="C6E6A2"/>
            </a:solidFill>
            <a:round/>
            <a:headEnd/>
            <a:tailEnd/>
          </a:ln>
        </p:spPr>
        <p:txBody>
          <a:bodyPr lIns="88873" tIns="44437" rIns="88873" bIns="44437" anchor="ctr" anchorCtr="0"/>
          <a:lstStyle/>
          <a:p>
            <a:pPr algn="ctr"/>
            <a:r>
              <a:rPr lang="ru-RU" sz="1400" b="1" dirty="0" smtClean="0"/>
              <a:t>Механизм реализации:</a:t>
            </a:r>
            <a:endParaRPr lang="ru-RU" sz="1400" b="1" dirty="0"/>
          </a:p>
        </p:txBody>
      </p:sp>
      <p:sp>
        <p:nvSpPr>
          <p:cNvPr id="26" name="Прямоугольник 1"/>
          <p:cNvSpPr>
            <a:spLocks noChangeArrowheads="1"/>
          </p:cNvSpPr>
          <p:nvPr/>
        </p:nvSpPr>
        <p:spPr bwMode="auto">
          <a:xfrm>
            <a:off x="392155" y="4390234"/>
            <a:ext cx="9986234" cy="1060831"/>
          </a:xfrm>
          <a:prstGeom prst="rect">
            <a:avLst/>
          </a:prstGeom>
          <a:solidFill>
            <a:srgbClr val="FFFFFF"/>
          </a:solidFill>
          <a:ln w="12700">
            <a:solidFill>
              <a:srgbClr val="C6E6A2"/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t"/>
          <a:lstStyle/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200" dirty="0" smtClean="0">
                <a:cs typeface="Arial" pitchFamily="34" charset="0"/>
              </a:rPr>
              <a:t>Позволит понять </a:t>
            </a:r>
            <a:r>
              <a:rPr lang="ru-RU" altLang="ru-RU" sz="1200" dirty="0">
                <a:cs typeface="Arial" pitchFamily="34" charset="0"/>
              </a:rPr>
              <a:t>объемы рынка </a:t>
            </a:r>
            <a:r>
              <a:rPr lang="ru-RU" altLang="ru-RU" sz="1200" dirty="0" smtClean="0">
                <a:cs typeface="Arial" pitchFamily="34" charset="0"/>
              </a:rPr>
              <a:t>и оценить конкуренцию на рынке</a:t>
            </a: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200" dirty="0" smtClean="0">
                <a:cs typeface="Arial" pitchFamily="34" charset="0"/>
              </a:rPr>
              <a:t>Позволит оценить доходность какой-либо отрасли</a:t>
            </a: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200" dirty="0" smtClean="0">
                <a:cs typeface="Arial" pitchFamily="34" charset="0"/>
              </a:rPr>
              <a:t>Позволит понять где может быть востребован какой-либо товар за границей</a:t>
            </a:r>
            <a:endParaRPr lang="ru-RU" altLang="ru-RU" sz="1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73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13</a:t>
            </a:fld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32000" y="368602"/>
            <a:ext cx="8763758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Возможные модели применения инструментов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SBA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Фондом «Даму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»</a:t>
            </a:r>
          </a:p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Создание инструмента для пошаговой разработки бизнес-плана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41866" y="1248595"/>
            <a:ext cx="89662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06" algn="ctr">
              <a:spcAft>
                <a:spcPts val="511"/>
              </a:spcAft>
              <a:defRPr/>
            </a:pPr>
            <a:r>
              <a:rPr lang="ru-RU" altLang="ru-RU" sz="1600" b="1" dirty="0" smtClean="0">
                <a:cs typeface="Arial" pitchFamily="34" charset="0"/>
              </a:rPr>
              <a:t>Механизм:</a:t>
            </a:r>
            <a:endParaRPr lang="ru-RU" altLang="ru-RU" sz="1600" dirty="0"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32001" y="3915191"/>
            <a:ext cx="9986234" cy="475043"/>
          </a:xfrm>
          <a:prstGeom prst="rect">
            <a:avLst/>
          </a:prstGeom>
          <a:solidFill>
            <a:srgbClr val="C6E6A2"/>
          </a:solidFill>
          <a:ln w="12700">
            <a:solidFill>
              <a:srgbClr val="C6E6A2"/>
            </a:solidFill>
            <a:round/>
            <a:headEnd/>
            <a:tailEnd/>
          </a:ln>
        </p:spPr>
        <p:txBody>
          <a:bodyPr lIns="88873" tIns="44437" rIns="88873" bIns="44437" anchor="ctr" anchorCtr="0"/>
          <a:lstStyle/>
          <a:p>
            <a:pPr algn="ctr"/>
            <a:r>
              <a:rPr lang="ru-RU" sz="1400" b="1" dirty="0" smtClean="0"/>
              <a:t>Эффект от реализации данных мер:</a:t>
            </a:r>
            <a:endParaRPr lang="ru-RU" sz="1400" b="1" dirty="0"/>
          </a:p>
        </p:txBody>
      </p:sp>
      <p:sp>
        <p:nvSpPr>
          <p:cNvPr id="24" name="Прямоугольник 1"/>
          <p:cNvSpPr>
            <a:spLocks noChangeArrowheads="1"/>
          </p:cNvSpPr>
          <p:nvPr/>
        </p:nvSpPr>
        <p:spPr bwMode="auto">
          <a:xfrm>
            <a:off x="292299" y="1724701"/>
            <a:ext cx="9986234" cy="1534965"/>
          </a:xfrm>
          <a:prstGeom prst="rect">
            <a:avLst/>
          </a:prstGeom>
          <a:solidFill>
            <a:srgbClr val="FFFFFF"/>
          </a:solidFill>
          <a:ln w="12700">
            <a:solidFill>
              <a:srgbClr val="C6E6A2"/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t"/>
          <a:lstStyle/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200" b="1" dirty="0" smtClean="0">
                <a:cs typeface="Arial" pitchFamily="34" charset="0"/>
              </a:rPr>
              <a:t>Фонд «Даму» совместно с БВУ-партнерами </a:t>
            </a:r>
            <a:r>
              <a:rPr lang="ru-RU" altLang="ru-RU" sz="1200" dirty="0" smtClean="0">
                <a:cs typeface="Arial" pitchFamily="34" charset="0"/>
              </a:rPr>
              <a:t>разрабатывают шаблон универсального бизнес-плана для предпринимателей и размещают ссылку/шаблон на корпоративном сайте Фонда «Даму»</a:t>
            </a:r>
            <a:br>
              <a:rPr lang="ru-RU" altLang="ru-RU" sz="1200" dirty="0" smtClean="0">
                <a:cs typeface="Arial" pitchFamily="34" charset="0"/>
              </a:rPr>
            </a:br>
            <a:r>
              <a:rPr lang="ru-RU" altLang="ru-RU" sz="1200" i="1" dirty="0" smtClean="0">
                <a:cs typeface="Arial" pitchFamily="34" charset="0"/>
              </a:rPr>
              <a:t>(На сайте Фонда «Даму» имеются</a:t>
            </a:r>
            <a:r>
              <a:rPr lang="en-US" altLang="ru-RU" sz="1200" i="1" dirty="0" smtClean="0">
                <a:cs typeface="Arial" pitchFamily="34" charset="0"/>
              </a:rPr>
              <a:t> </a:t>
            </a:r>
            <a:r>
              <a:rPr lang="ru-RU" altLang="ru-RU" sz="1200" i="1" dirty="0" smtClean="0">
                <a:cs typeface="Arial" pitchFamily="34" charset="0"/>
              </a:rPr>
              <a:t>типовые бизнес-планы предприятий в разных отраслях и шаблонах)</a:t>
            </a:r>
            <a:endParaRPr lang="ru-RU" altLang="ru-RU" sz="1200" i="1" dirty="0"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92299" y="1249658"/>
            <a:ext cx="9986234" cy="475043"/>
          </a:xfrm>
          <a:prstGeom prst="rect">
            <a:avLst/>
          </a:prstGeom>
          <a:solidFill>
            <a:srgbClr val="C6E6A2"/>
          </a:solidFill>
          <a:ln w="12700">
            <a:solidFill>
              <a:srgbClr val="C6E6A2"/>
            </a:solidFill>
            <a:round/>
            <a:headEnd/>
            <a:tailEnd/>
          </a:ln>
        </p:spPr>
        <p:txBody>
          <a:bodyPr lIns="88873" tIns="44437" rIns="88873" bIns="44437" anchor="ctr" anchorCtr="0"/>
          <a:lstStyle/>
          <a:p>
            <a:pPr algn="ctr"/>
            <a:r>
              <a:rPr lang="ru-RU" sz="1400" b="1" dirty="0" smtClean="0"/>
              <a:t>Механизм реализации:</a:t>
            </a:r>
            <a:endParaRPr lang="ru-RU" sz="1400" b="1" dirty="0"/>
          </a:p>
        </p:txBody>
      </p:sp>
      <p:sp>
        <p:nvSpPr>
          <p:cNvPr id="26" name="Прямоугольник 1"/>
          <p:cNvSpPr>
            <a:spLocks noChangeArrowheads="1"/>
          </p:cNvSpPr>
          <p:nvPr/>
        </p:nvSpPr>
        <p:spPr bwMode="auto">
          <a:xfrm>
            <a:off x="392155" y="4390234"/>
            <a:ext cx="9986234" cy="1060831"/>
          </a:xfrm>
          <a:prstGeom prst="rect">
            <a:avLst/>
          </a:prstGeom>
          <a:solidFill>
            <a:srgbClr val="FFFFFF"/>
          </a:solidFill>
          <a:ln w="12700">
            <a:solidFill>
              <a:srgbClr val="C6E6A2"/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t"/>
          <a:lstStyle/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200" dirty="0" smtClean="0">
                <a:cs typeface="Arial" pitchFamily="34" charset="0"/>
              </a:rPr>
              <a:t>Привести бизнес-планы БВУ к единому формату для облегчения составления БП предпринимателями</a:t>
            </a: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200" dirty="0" smtClean="0">
                <a:cs typeface="Arial" pitchFamily="34" charset="0"/>
              </a:rPr>
              <a:t>Помощь начинающим предпринимателям в анализе успешности собственной бизнес-модели путем подталкивание к составлению бизнес-плана собственноручно</a:t>
            </a:r>
          </a:p>
        </p:txBody>
      </p:sp>
    </p:spTree>
    <p:extLst>
      <p:ext uri="{BB962C8B-B14F-4D97-AF65-F5344CB8AC3E}">
        <p14:creationId xmlns:p14="http://schemas.microsoft.com/office/powerpoint/2010/main" val="207447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 bwMode="auto">
          <a:xfrm>
            <a:off x="2150886" y="2356069"/>
            <a:ext cx="6480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/>
                </a:solidFill>
              </a:rPr>
              <a:t>БЛАГОДАРИМ ЗА ВНИМАНИЕ!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2150886" y="3465781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Департамент стратегического анализа и корпоративного управления:</a:t>
            </a:r>
            <a:endParaRPr lang="ru-RU" b="1" dirty="0" smtClean="0"/>
          </a:p>
          <a:p>
            <a:pPr marL="285750" indent="-285750" algn="ctr">
              <a:buFont typeface="Arial" pitchFamily="34" charset="0"/>
              <a:buChar char="•"/>
            </a:pPr>
            <a:r>
              <a:rPr lang="ru-RU" dirty="0" smtClean="0"/>
              <a:t>Адлет Керимбеков – Директор (</a:t>
            </a:r>
            <a:r>
              <a:rPr lang="ru-RU" dirty="0" err="1" smtClean="0"/>
              <a:t>вн</a:t>
            </a:r>
            <a:r>
              <a:rPr lang="ru-RU" dirty="0" smtClean="0"/>
              <a:t>. 1701)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ru-RU" dirty="0" smtClean="0"/>
              <a:t>Ануар Оспанов – </a:t>
            </a:r>
            <a:r>
              <a:rPr lang="ru-RU" dirty="0" err="1" smtClean="0"/>
              <a:t>Гл.менеджер</a:t>
            </a:r>
            <a:r>
              <a:rPr lang="ru-RU" dirty="0" smtClean="0"/>
              <a:t> (</a:t>
            </a:r>
            <a:r>
              <a:rPr lang="ru-RU" dirty="0" err="1" smtClean="0"/>
              <a:t>вн</a:t>
            </a:r>
            <a:r>
              <a:rPr lang="ru-RU" dirty="0" smtClean="0"/>
              <a:t>. 1702)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60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Содержание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2000" y="1406571"/>
            <a:ext cx="9798800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Clr>
                <a:schemeClr val="accent1"/>
              </a:buClr>
              <a:buSzPct val="125000"/>
              <a:buFont typeface="+mj-lt"/>
              <a:buAutoNum type="arabicPeriod"/>
            </a:pP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Администрация малого бизнеса США</a:t>
            </a:r>
          </a:p>
          <a:p>
            <a:pPr marL="457200" indent="-457200">
              <a:spcAft>
                <a:spcPts val="600"/>
              </a:spcAft>
              <a:buClr>
                <a:schemeClr val="accent1"/>
              </a:buClr>
              <a:buSzPct val="125000"/>
              <a:buFont typeface="+mj-lt"/>
              <a:buAutoNum type="arabicPeriod"/>
            </a:pP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Основные направления поддержки</a:t>
            </a:r>
          </a:p>
          <a:p>
            <a:pPr marL="715963" indent="-26828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Доступ к финансированию</a:t>
            </a:r>
          </a:p>
          <a:p>
            <a:pPr marL="715963" indent="-26828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Развитие 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предпринимательства</a:t>
            </a:r>
          </a:p>
          <a:p>
            <a:pPr marL="715963" indent="-26828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Государственные контракты</a:t>
            </a:r>
          </a:p>
          <a:p>
            <a:pPr marL="715963" indent="-268288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Адвокатура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spcAft>
                <a:spcPts val="600"/>
              </a:spcAft>
              <a:buClr>
                <a:schemeClr val="accent1"/>
              </a:buClr>
              <a:buSzPct val="125000"/>
              <a:buFont typeface="+mj-lt"/>
              <a:buAutoNum type="arabicPeriod" startAt="3"/>
            </a:pP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Использование аналитических платформ и данных</a:t>
            </a:r>
          </a:p>
          <a:p>
            <a:pPr marL="457200" indent="-457200">
              <a:spcAft>
                <a:spcPts val="600"/>
              </a:spcAft>
              <a:buClr>
                <a:schemeClr val="accent1"/>
              </a:buClr>
              <a:buSzPct val="125000"/>
              <a:buFont typeface="+mj-lt"/>
              <a:buAutoNum type="arabicPeriod" startAt="3"/>
            </a:pP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Возможные модели применения инструментов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SBA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Фондом «Даму»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2</a:t>
            </a:fld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02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2" name="Прямоугольник 71"/>
          <p:cNvSpPr/>
          <p:nvPr/>
        </p:nvSpPr>
        <p:spPr>
          <a:xfrm>
            <a:off x="5486793" y="1490127"/>
            <a:ext cx="4410933" cy="4089400"/>
          </a:xfrm>
          <a:prstGeom prst="rect">
            <a:avLst/>
          </a:prstGeom>
          <a:solidFill>
            <a:schemeClr val="accent3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Общая статистика МСП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2000" y="1490133"/>
            <a:ext cx="4410933" cy="408940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3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858319" y="1678013"/>
            <a:ext cx="34427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/>
                </a:solidFill>
              </a:rPr>
              <a:t>30,</a:t>
            </a:r>
            <a:r>
              <a:rPr lang="ru-RU" sz="3600" b="1" dirty="0" smtClean="0">
                <a:solidFill>
                  <a:schemeClr val="accent1"/>
                </a:solidFill>
              </a:rPr>
              <a:t>2 млн </a:t>
            </a:r>
          </a:p>
          <a:p>
            <a:pPr algn="ctr"/>
            <a:r>
              <a:rPr lang="ru-RU" sz="1400" dirty="0"/>
              <a:t>м</a:t>
            </a:r>
            <a:r>
              <a:rPr lang="ru-RU" sz="1400" dirty="0" smtClean="0"/>
              <a:t>алых предприятий</a:t>
            </a:r>
            <a:endParaRPr lang="ru-RU" sz="14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677543" y="2498142"/>
            <a:ext cx="380431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</a:rPr>
              <a:t>99,9%</a:t>
            </a:r>
          </a:p>
          <a:p>
            <a:pPr algn="ctr"/>
            <a:r>
              <a:rPr lang="ru-RU" sz="1400" dirty="0" smtClean="0"/>
              <a:t>доля МП от общего количества СЧП </a:t>
            </a:r>
            <a:endParaRPr lang="ru-RU" sz="14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841379" y="3302501"/>
            <a:ext cx="34427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</a:rPr>
              <a:t>47,5%</a:t>
            </a:r>
          </a:p>
          <a:p>
            <a:pPr algn="ctr"/>
            <a:r>
              <a:rPr lang="ru-RU" sz="1400" dirty="0" smtClean="0"/>
              <a:t>доля населения занятых в секторе МП </a:t>
            </a:r>
            <a:endParaRPr lang="ru-RU" sz="14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5981187" y="1678007"/>
            <a:ext cx="34427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</a:rPr>
              <a:t>1,2 млн </a:t>
            </a:r>
          </a:p>
          <a:p>
            <a:pPr algn="ctr"/>
            <a:r>
              <a:rPr lang="ru-RU" sz="1400" dirty="0"/>
              <a:t>м</a:t>
            </a:r>
            <a:r>
              <a:rPr lang="ru-RU" sz="1400" dirty="0" smtClean="0"/>
              <a:t>алых и средних предприятий</a:t>
            </a:r>
            <a:endParaRPr lang="ru-RU" sz="14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5575322" y="2498136"/>
            <a:ext cx="42544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</a:rPr>
              <a:t>96,7%</a:t>
            </a:r>
          </a:p>
          <a:p>
            <a:pPr algn="ctr"/>
            <a:r>
              <a:rPr lang="ru-RU" sz="1400" dirty="0"/>
              <a:t>доля </a:t>
            </a:r>
            <a:r>
              <a:rPr lang="ru-RU" sz="1400" dirty="0" smtClean="0"/>
              <a:t>МСП </a:t>
            </a:r>
            <a:r>
              <a:rPr lang="ru-RU" sz="1400" dirty="0"/>
              <a:t>от общего количества СЧП 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5964247" y="3302495"/>
            <a:ext cx="34427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</a:rPr>
              <a:t>37,5%</a:t>
            </a:r>
          </a:p>
          <a:p>
            <a:pPr algn="ctr"/>
            <a:r>
              <a:rPr lang="ru-RU" sz="1400" dirty="0"/>
              <a:t>доля населения занятых в секторе </a:t>
            </a:r>
            <a:r>
              <a:rPr lang="ru-RU" sz="1400" dirty="0" smtClean="0"/>
              <a:t>МСП </a:t>
            </a:r>
            <a:endParaRPr lang="ru-RU" sz="1400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849840" y="4259266"/>
            <a:ext cx="34427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</a:rPr>
              <a:t>43,5%</a:t>
            </a:r>
          </a:p>
          <a:p>
            <a:pPr algn="ctr"/>
            <a:r>
              <a:rPr lang="ru-RU" sz="1400" b="1" dirty="0" smtClean="0"/>
              <a:t>доля МП в ВВП страны </a:t>
            </a:r>
            <a:endParaRPr lang="ru-RU" sz="1400" b="1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972708" y="4259260"/>
            <a:ext cx="344275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3"/>
                </a:solidFill>
              </a:rPr>
              <a:t>28,9%</a:t>
            </a:r>
          </a:p>
          <a:p>
            <a:pPr algn="ctr"/>
            <a:r>
              <a:rPr lang="ru-RU" sz="1400" b="1" dirty="0"/>
              <a:t>доля </a:t>
            </a:r>
            <a:r>
              <a:rPr lang="ru-RU" sz="1400" b="1" dirty="0" smtClean="0"/>
              <a:t>МСП </a:t>
            </a:r>
            <a:r>
              <a:rPr lang="ru-RU" sz="1400" b="1" dirty="0"/>
              <a:t>в ВВП страны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2001" y="1102264"/>
            <a:ext cx="4410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США</a:t>
            </a:r>
            <a:endParaRPr lang="ru-RU" sz="2000" dirty="0"/>
          </a:p>
        </p:txBody>
      </p:sp>
      <p:sp>
        <p:nvSpPr>
          <p:cNvPr id="73" name="Прямоугольник 72"/>
          <p:cNvSpPr/>
          <p:nvPr/>
        </p:nvSpPr>
        <p:spPr>
          <a:xfrm>
            <a:off x="5486794" y="1102258"/>
            <a:ext cx="44109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Казахстан</a:t>
            </a:r>
            <a:endParaRPr lang="ru-RU" sz="2000" dirty="0"/>
          </a:p>
        </p:txBody>
      </p:sp>
      <p:sp>
        <p:nvSpPr>
          <p:cNvPr id="74" name="Прямоугольник 73"/>
          <p:cNvSpPr/>
          <p:nvPr/>
        </p:nvSpPr>
        <p:spPr>
          <a:xfrm>
            <a:off x="285750" y="6451630"/>
            <a:ext cx="10209677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i="1" dirty="0" smtClean="0">
                <a:cs typeface="Arial" pitchFamily="34" charset="0"/>
              </a:rPr>
              <a:t>Источник: </a:t>
            </a:r>
            <a:r>
              <a:rPr lang="en-US" sz="1050" i="1" dirty="0" smtClean="0">
                <a:cs typeface="Arial" pitchFamily="34" charset="0"/>
                <a:hlinkClick r:id="rId3"/>
              </a:rPr>
              <a:t>https://sba.gov.us</a:t>
            </a:r>
            <a:endParaRPr lang="ru-RU" sz="1050" i="1" dirty="0" smtClean="0">
              <a:cs typeface="Arial" pitchFamily="34" charset="0"/>
            </a:endParaRPr>
          </a:p>
          <a:p>
            <a:r>
              <a:rPr lang="ru-RU" sz="1050" i="1" dirty="0" smtClean="0"/>
              <a:t>                   </a:t>
            </a:r>
            <a:r>
              <a:rPr lang="en-US" sz="1050" i="1" dirty="0" smtClean="0">
                <a:hlinkClick r:id="rId4"/>
              </a:rPr>
              <a:t>https://stat.gov.kz</a:t>
            </a:r>
            <a:endParaRPr lang="en-US" sz="1050" i="1" dirty="0" smtClean="0"/>
          </a:p>
          <a:p>
            <a:endParaRPr lang="en-US" sz="1050" i="1" dirty="0" smtClean="0"/>
          </a:p>
          <a:p>
            <a:endParaRPr lang="en-US" sz="1050" i="1" dirty="0"/>
          </a:p>
          <a:p>
            <a:endParaRPr lang="ru-RU" sz="1050" i="1" dirty="0"/>
          </a:p>
        </p:txBody>
      </p:sp>
    </p:spTree>
    <p:extLst>
      <p:ext uri="{BB962C8B-B14F-4D97-AF65-F5344CB8AC3E}">
        <p14:creationId xmlns:p14="http://schemas.microsoft.com/office/powerpoint/2010/main" val="352133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Администрация малого бизнеса США (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SBA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583899" y="1447800"/>
            <a:ext cx="4951354" cy="771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4942" tIns="38963" rIns="77925" bIns="38963" anchor="ctr" anchorCtr="0"/>
          <a:lstStyle/>
          <a:p>
            <a:pPr defTabSz="669670">
              <a:buSzPct val="60000"/>
            </a:pPr>
            <a:r>
              <a:rPr lang="ru-RU" sz="1200" dirty="0" smtClean="0">
                <a:solidFill>
                  <a:schemeClr val="tx1"/>
                </a:solidFill>
                <a:cs typeface="Arial" pitchFamily="34" charset="0"/>
              </a:rPr>
              <a:t>Подотчетен:</a:t>
            </a:r>
            <a:r>
              <a:rPr lang="ru-RU" sz="1200" b="1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endParaRPr lang="ru-RU" sz="1200" b="1" dirty="0">
              <a:solidFill>
                <a:schemeClr val="tx1"/>
              </a:solidFill>
              <a:cs typeface="Arial" pitchFamily="34" charset="0"/>
            </a:endParaRPr>
          </a:p>
          <a:p>
            <a:pPr defTabSz="669670">
              <a:buSzPct val="60000"/>
            </a:pPr>
            <a:r>
              <a:rPr lang="ru-RU" sz="1400" b="1" dirty="0" smtClean="0">
                <a:solidFill>
                  <a:schemeClr val="tx1"/>
                </a:solidFill>
                <a:cs typeface="Arial" pitchFamily="34" charset="0"/>
              </a:rPr>
              <a:t>Президенту Соединенных Штатов Америки</a:t>
            </a:r>
            <a:endParaRPr lang="ru-RU" sz="14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85752" y="1447800"/>
            <a:ext cx="4988853" cy="771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4942" tIns="38963" rIns="77925" bIns="38963" anchor="ctr" anchorCtr="0"/>
          <a:lstStyle/>
          <a:p>
            <a:pPr defTabSz="669670">
              <a:buSzPct val="60000"/>
              <a:defRPr/>
            </a:pPr>
            <a:r>
              <a:rPr lang="kk-KZ" b="1" dirty="0" smtClean="0">
                <a:solidFill>
                  <a:schemeClr val="tx1"/>
                </a:solidFill>
                <a:cs typeface="Arial" pitchFamily="34" charset="0"/>
              </a:rPr>
              <a:t>Образован </a:t>
            </a:r>
            <a:r>
              <a:rPr lang="ru-RU" b="1" dirty="0" smtClean="0">
                <a:solidFill>
                  <a:schemeClr val="tx1"/>
                </a:solidFill>
                <a:cs typeface="Arial" pitchFamily="34" charset="0"/>
              </a:rPr>
              <a:t>в 19</a:t>
            </a:r>
            <a:r>
              <a:rPr lang="en-US" b="1" dirty="0" smtClean="0">
                <a:solidFill>
                  <a:schemeClr val="tx1"/>
                </a:solidFill>
                <a:cs typeface="Arial" pitchFamily="34" charset="0"/>
              </a:rPr>
              <a:t>53</a:t>
            </a:r>
            <a:r>
              <a:rPr lang="ru-RU" b="1" dirty="0" smtClean="0">
                <a:solidFill>
                  <a:schemeClr val="tx1"/>
                </a:solidFill>
                <a:cs typeface="Arial" pitchFamily="34" charset="0"/>
              </a:rPr>
              <a:t> году </a:t>
            </a:r>
          </a:p>
          <a:p>
            <a:pPr defTabSz="669670">
              <a:buSzPct val="60000"/>
              <a:defRPr/>
            </a:pPr>
            <a:r>
              <a:rPr lang="ru-RU" sz="1200" dirty="0" smtClean="0">
                <a:solidFill>
                  <a:schemeClr val="tx1"/>
                </a:solidFill>
                <a:cs typeface="Arial" pitchFamily="34" charset="0"/>
              </a:rPr>
              <a:t>Конгрессом США</a:t>
            </a:r>
            <a:endParaRPr lang="ru-RU" sz="1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5751" y="2306254"/>
            <a:ext cx="10209677" cy="917539"/>
          </a:xfrm>
          <a:prstGeom prst="rect">
            <a:avLst/>
          </a:prstGeom>
          <a:solidFill>
            <a:srgbClr val="D9EFF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74942" tIns="30679" rIns="30679" bIns="30679" anchor="ctr" anchorCtr="0"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  <a:cs typeface="Arial" pitchFamily="34" charset="0"/>
              </a:rPr>
              <a:t>МИССИЯ:</a:t>
            </a:r>
            <a:endParaRPr lang="ru-RU" sz="1400" dirty="0">
              <a:solidFill>
                <a:schemeClr val="tx1"/>
              </a:solidFill>
              <a:cs typeface="Arial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285751" y="3887038"/>
            <a:ext cx="2494427" cy="2199559"/>
            <a:chOff x="247651" y="3458413"/>
            <a:chExt cx="2494427" cy="2199559"/>
          </a:xfrm>
        </p:grpSpPr>
        <p:sp>
          <p:nvSpPr>
            <p:cNvPr id="18" name="Прямоугольник 1"/>
            <p:cNvSpPr>
              <a:spLocks noChangeArrowheads="1"/>
            </p:cNvSpPr>
            <p:nvPr/>
          </p:nvSpPr>
          <p:spPr bwMode="auto">
            <a:xfrm>
              <a:off x="247651" y="3933456"/>
              <a:ext cx="2494427" cy="172451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6E6A2"/>
              </a:solidFill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72000" tIns="72000" rIns="72000" bIns="72000" anchor="ctr"/>
            <a:lstStyle/>
            <a:p>
              <a:pPr marL="2706" algn="ctr">
                <a:spcAft>
                  <a:spcPts val="511"/>
                </a:spcAft>
                <a:defRPr/>
              </a:pPr>
              <a:r>
                <a:rPr lang="ru-RU" altLang="ru-RU" sz="1200" dirty="0" smtClean="0">
                  <a:cs typeface="Arial" pitchFamily="34" charset="0"/>
                </a:rPr>
                <a:t>Предоставление </a:t>
              </a:r>
              <a:r>
                <a:rPr lang="ru-RU" altLang="ru-RU" sz="1200" dirty="0" err="1" smtClean="0">
                  <a:cs typeface="Arial" pitchFamily="34" charset="0"/>
                </a:rPr>
                <a:t>микрокредитов</a:t>
              </a:r>
              <a:r>
                <a:rPr lang="ru-RU" altLang="ru-RU" sz="1200" dirty="0" smtClean="0">
                  <a:cs typeface="Arial" pitchFamily="34" charset="0"/>
                </a:rPr>
                <a:t> и гарантий по займам банков, также венчурное </a:t>
              </a:r>
              <a:r>
                <a:rPr lang="ru-RU" altLang="ru-RU" sz="1200" dirty="0" err="1" smtClean="0">
                  <a:cs typeface="Arial" pitchFamily="34" charset="0"/>
                </a:rPr>
                <a:t>финансироввание</a:t>
              </a:r>
              <a:endParaRPr lang="ru-RU" altLang="ru-RU" sz="1200" dirty="0">
                <a:cs typeface="Arial" pitchFamily="34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47651" y="3458413"/>
              <a:ext cx="2494427" cy="475043"/>
            </a:xfrm>
            <a:prstGeom prst="rect">
              <a:avLst/>
            </a:prstGeom>
            <a:solidFill>
              <a:srgbClr val="C6E6A2"/>
            </a:solidFill>
            <a:ln w="12700">
              <a:solidFill>
                <a:srgbClr val="C6E6A2"/>
              </a:solidFill>
              <a:round/>
              <a:headEnd/>
              <a:tailEnd/>
            </a:ln>
          </p:spPr>
          <p:txBody>
            <a:bodyPr lIns="88873" tIns="44437" rIns="88873" bIns="44437" anchor="ctr" anchorCtr="0"/>
            <a:lstStyle/>
            <a:p>
              <a:pPr algn="ctr"/>
              <a:r>
                <a:rPr lang="ru-RU" sz="1400" b="1" dirty="0" smtClean="0"/>
                <a:t>Доступ к финансированию</a:t>
              </a:r>
              <a:endParaRPr lang="ru-RU" sz="1400" b="1" dirty="0"/>
            </a:p>
          </p:txBody>
        </p:sp>
      </p:grpSp>
      <p:grpSp>
        <p:nvGrpSpPr>
          <p:cNvPr id="22" name="Shape 777"/>
          <p:cNvGrpSpPr/>
          <p:nvPr/>
        </p:nvGrpSpPr>
        <p:grpSpPr>
          <a:xfrm>
            <a:off x="491989" y="1646833"/>
            <a:ext cx="374972" cy="373812"/>
            <a:chOff x="5983625" y="301625"/>
            <a:chExt cx="403000" cy="395050"/>
          </a:xfrm>
          <a:solidFill>
            <a:schemeClr val="accent1"/>
          </a:solidFill>
        </p:grpSpPr>
        <p:sp>
          <p:nvSpPr>
            <p:cNvPr id="23" name="Shape 778"/>
            <p:cNvSpPr/>
            <p:nvPr/>
          </p:nvSpPr>
          <p:spPr>
            <a:xfrm>
              <a:off x="5983625" y="319925"/>
              <a:ext cx="403000" cy="67200"/>
            </a:xfrm>
            <a:custGeom>
              <a:avLst/>
              <a:gdLst/>
              <a:ahLst/>
              <a:cxnLst/>
              <a:rect l="0" t="0" r="0" b="0"/>
              <a:pathLst>
                <a:path w="16120" h="2688" extrusionOk="0">
                  <a:moveTo>
                    <a:pt x="3102" y="416"/>
                  </a:moveTo>
                  <a:lnTo>
                    <a:pt x="3273" y="465"/>
                  </a:lnTo>
                  <a:lnTo>
                    <a:pt x="3444" y="562"/>
                  </a:lnTo>
                  <a:lnTo>
                    <a:pt x="3566" y="660"/>
                  </a:lnTo>
                  <a:lnTo>
                    <a:pt x="3688" y="807"/>
                  </a:lnTo>
                  <a:lnTo>
                    <a:pt x="3762" y="953"/>
                  </a:lnTo>
                  <a:lnTo>
                    <a:pt x="3810" y="1124"/>
                  </a:lnTo>
                  <a:lnTo>
                    <a:pt x="3835" y="1320"/>
                  </a:lnTo>
                  <a:lnTo>
                    <a:pt x="3810" y="1491"/>
                  </a:lnTo>
                  <a:lnTo>
                    <a:pt x="3762" y="1661"/>
                  </a:lnTo>
                  <a:lnTo>
                    <a:pt x="3688" y="1808"/>
                  </a:lnTo>
                  <a:lnTo>
                    <a:pt x="3566" y="1955"/>
                  </a:lnTo>
                  <a:lnTo>
                    <a:pt x="3444" y="2052"/>
                  </a:lnTo>
                  <a:lnTo>
                    <a:pt x="3273" y="2150"/>
                  </a:lnTo>
                  <a:lnTo>
                    <a:pt x="3102" y="2199"/>
                  </a:lnTo>
                  <a:lnTo>
                    <a:pt x="2931" y="2223"/>
                  </a:lnTo>
                  <a:lnTo>
                    <a:pt x="2760" y="2199"/>
                  </a:lnTo>
                  <a:lnTo>
                    <a:pt x="2589" y="2150"/>
                  </a:lnTo>
                  <a:lnTo>
                    <a:pt x="2418" y="2052"/>
                  </a:lnTo>
                  <a:lnTo>
                    <a:pt x="2296" y="1955"/>
                  </a:lnTo>
                  <a:lnTo>
                    <a:pt x="2174" y="1808"/>
                  </a:lnTo>
                  <a:lnTo>
                    <a:pt x="2101" y="1661"/>
                  </a:lnTo>
                  <a:lnTo>
                    <a:pt x="2052" y="1491"/>
                  </a:lnTo>
                  <a:lnTo>
                    <a:pt x="2028" y="1320"/>
                  </a:lnTo>
                  <a:lnTo>
                    <a:pt x="2052" y="1124"/>
                  </a:lnTo>
                  <a:lnTo>
                    <a:pt x="2101" y="953"/>
                  </a:lnTo>
                  <a:lnTo>
                    <a:pt x="2174" y="807"/>
                  </a:lnTo>
                  <a:lnTo>
                    <a:pt x="2296" y="660"/>
                  </a:lnTo>
                  <a:lnTo>
                    <a:pt x="2418" y="562"/>
                  </a:lnTo>
                  <a:lnTo>
                    <a:pt x="2589" y="465"/>
                  </a:lnTo>
                  <a:lnTo>
                    <a:pt x="2760" y="416"/>
                  </a:lnTo>
                  <a:close/>
                  <a:moveTo>
                    <a:pt x="13360" y="416"/>
                  </a:moveTo>
                  <a:lnTo>
                    <a:pt x="13531" y="465"/>
                  </a:lnTo>
                  <a:lnTo>
                    <a:pt x="13702" y="562"/>
                  </a:lnTo>
                  <a:lnTo>
                    <a:pt x="13824" y="660"/>
                  </a:lnTo>
                  <a:lnTo>
                    <a:pt x="13946" y="807"/>
                  </a:lnTo>
                  <a:lnTo>
                    <a:pt x="14019" y="953"/>
                  </a:lnTo>
                  <a:lnTo>
                    <a:pt x="14068" y="1124"/>
                  </a:lnTo>
                  <a:lnTo>
                    <a:pt x="14093" y="1320"/>
                  </a:lnTo>
                  <a:lnTo>
                    <a:pt x="14068" y="1491"/>
                  </a:lnTo>
                  <a:lnTo>
                    <a:pt x="14019" y="1661"/>
                  </a:lnTo>
                  <a:lnTo>
                    <a:pt x="13946" y="1808"/>
                  </a:lnTo>
                  <a:lnTo>
                    <a:pt x="13824" y="1955"/>
                  </a:lnTo>
                  <a:lnTo>
                    <a:pt x="13702" y="2052"/>
                  </a:lnTo>
                  <a:lnTo>
                    <a:pt x="13531" y="2150"/>
                  </a:lnTo>
                  <a:lnTo>
                    <a:pt x="13360" y="2199"/>
                  </a:lnTo>
                  <a:lnTo>
                    <a:pt x="13189" y="2223"/>
                  </a:lnTo>
                  <a:lnTo>
                    <a:pt x="13018" y="2199"/>
                  </a:lnTo>
                  <a:lnTo>
                    <a:pt x="12847" y="2150"/>
                  </a:lnTo>
                  <a:lnTo>
                    <a:pt x="12676" y="2052"/>
                  </a:lnTo>
                  <a:lnTo>
                    <a:pt x="12554" y="1955"/>
                  </a:lnTo>
                  <a:lnTo>
                    <a:pt x="12432" y="1808"/>
                  </a:lnTo>
                  <a:lnTo>
                    <a:pt x="12359" y="1661"/>
                  </a:lnTo>
                  <a:lnTo>
                    <a:pt x="12310" y="1491"/>
                  </a:lnTo>
                  <a:lnTo>
                    <a:pt x="12285" y="1320"/>
                  </a:lnTo>
                  <a:lnTo>
                    <a:pt x="12310" y="1124"/>
                  </a:lnTo>
                  <a:lnTo>
                    <a:pt x="12359" y="953"/>
                  </a:lnTo>
                  <a:lnTo>
                    <a:pt x="12432" y="807"/>
                  </a:lnTo>
                  <a:lnTo>
                    <a:pt x="12554" y="660"/>
                  </a:lnTo>
                  <a:lnTo>
                    <a:pt x="12676" y="562"/>
                  </a:lnTo>
                  <a:lnTo>
                    <a:pt x="12847" y="465"/>
                  </a:lnTo>
                  <a:lnTo>
                    <a:pt x="13018" y="416"/>
                  </a:lnTo>
                  <a:close/>
                  <a:moveTo>
                    <a:pt x="0" y="1"/>
                  </a:moveTo>
                  <a:lnTo>
                    <a:pt x="0" y="2687"/>
                  </a:lnTo>
                  <a:lnTo>
                    <a:pt x="16120" y="2687"/>
                  </a:lnTo>
                  <a:lnTo>
                    <a:pt x="161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" name="Shape 779"/>
            <p:cNvSpPr/>
            <p:nvPr/>
          </p:nvSpPr>
          <p:spPr>
            <a:xfrm>
              <a:off x="5983625" y="664900"/>
              <a:ext cx="403000" cy="31775"/>
            </a:xfrm>
            <a:custGeom>
              <a:avLst/>
              <a:gdLst/>
              <a:ahLst/>
              <a:cxnLst/>
              <a:rect l="0" t="0" r="0" b="0"/>
              <a:pathLst>
                <a:path w="16120" h="1271" extrusionOk="0">
                  <a:moveTo>
                    <a:pt x="0" y="1"/>
                  </a:moveTo>
                  <a:lnTo>
                    <a:pt x="0" y="489"/>
                  </a:lnTo>
                  <a:lnTo>
                    <a:pt x="25" y="660"/>
                  </a:lnTo>
                  <a:lnTo>
                    <a:pt x="74" y="807"/>
                  </a:lnTo>
                  <a:lnTo>
                    <a:pt x="147" y="929"/>
                  </a:lnTo>
                  <a:lnTo>
                    <a:pt x="220" y="1051"/>
                  </a:lnTo>
                  <a:lnTo>
                    <a:pt x="342" y="1149"/>
                  </a:lnTo>
                  <a:lnTo>
                    <a:pt x="489" y="1222"/>
                  </a:lnTo>
                  <a:lnTo>
                    <a:pt x="635" y="1271"/>
                  </a:lnTo>
                  <a:lnTo>
                    <a:pt x="15485" y="1271"/>
                  </a:lnTo>
                  <a:lnTo>
                    <a:pt x="15631" y="1222"/>
                  </a:lnTo>
                  <a:lnTo>
                    <a:pt x="15778" y="1149"/>
                  </a:lnTo>
                  <a:lnTo>
                    <a:pt x="15900" y="1051"/>
                  </a:lnTo>
                  <a:lnTo>
                    <a:pt x="15973" y="929"/>
                  </a:lnTo>
                  <a:lnTo>
                    <a:pt x="16046" y="807"/>
                  </a:lnTo>
                  <a:lnTo>
                    <a:pt x="16095" y="660"/>
                  </a:lnTo>
                  <a:lnTo>
                    <a:pt x="16120" y="489"/>
                  </a:lnTo>
                  <a:lnTo>
                    <a:pt x="16120" y="1"/>
                  </a:lnTo>
                  <a:lnTo>
                    <a:pt x="16095" y="172"/>
                  </a:lnTo>
                  <a:lnTo>
                    <a:pt x="16046" y="318"/>
                  </a:lnTo>
                  <a:lnTo>
                    <a:pt x="15973" y="440"/>
                  </a:lnTo>
                  <a:lnTo>
                    <a:pt x="15900" y="562"/>
                  </a:lnTo>
                  <a:lnTo>
                    <a:pt x="15778" y="660"/>
                  </a:lnTo>
                  <a:lnTo>
                    <a:pt x="15631" y="733"/>
                  </a:lnTo>
                  <a:lnTo>
                    <a:pt x="15485" y="782"/>
                  </a:lnTo>
                  <a:lnTo>
                    <a:pt x="635" y="782"/>
                  </a:lnTo>
                  <a:lnTo>
                    <a:pt x="489" y="733"/>
                  </a:lnTo>
                  <a:lnTo>
                    <a:pt x="342" y="660"/>
                  </a:lnTo>
                  <a:lnTo>
                    <a:pt x="220" y="562"/>
                  </a:lnTo>
                  <a:lnTo>
                    <a:pt x="147" y="440"/>
                  </a:lnTo>
                  <a:lnTo>
                    <a:pt x="74" y="318"/>
                  </a:lnTo>
                  <a:lnTo>
                    <a:pt x="25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" name="Shape 780"/>
            <p:cNvSpPr/>
            <p:nvPr/>
          </p:nvSpPr>
          <p:spPr>
            <a:xfrm>
              <a:off x="6041025" y="301625"/>
              <a:ext cx="29325" cy="63500"/>
            </a:xfrm>
            <a:custGeom>
              <a:avLst/>
              <a:gdLst/>
              <a:ahLst/>
              <a:cxnLst/>
              <a:rect l="0" t="0" r="0" b="0"/>
              <a:pathLst>
                <a:path w="1173" h="2540" extrusionOk="0">
                  <a:moveTo>
                    <a:pt x="391" y="0"/>
                  </a:moveTo>
                  <a:lnTo>
                    <a:pt x="293" y="49"/>
                  </a:lnTo>
                  <a:lnTo>
                    <a:pt x="220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293"/>
                  </a:lnTo>
                  <a:lnTo>
                    <a:pt x="0" y="391"/>
                  </a:lnTo>
                  <a:lnTo>
                    <a:pt x="0" y="488"/>
                  </a:lnTo>
                  <a:lnTo>
                    <a:pt x="0" y="2052"/>
                  </a:lnTo>
                  <a:lnTo>
                    <a:pt x="0" y="2149"/>
                  </a:lnTo>
                  <a:lnTo>
                    <a:pt x="49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0" y="2467"/>
                  </a:lnTo>
                  <a:lnTo>
                    <a:pt x="293" y="2491"/>
                  </a:lnTo>
                  <a:lnTo>
                    <a:pt x="391" y="2540"/>
                  </a:lnTo>
                  <a:lnTo>
                    <a:pt x="782" y="2540"/>
                  </a:lnTo>
                  <a:lnTo>
                    <a:pt x="879" y="2491"/>
                  </a:lnTo>
                  <a:lnTo>
                    <a:pt x="953" y="2467"/>
                  </a:lnTo>
                  <a:lnTo>
                    <a:pt x="1026" y="2393"/>
                  </a:lnTo>
                  <a:lnTo>
                    <a:pt x="1099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099" y="220"/>
                  </a:lnTo>
                  <a:lnTo>
                    <a:pt x="1026" y="147"/>
                  </a:lnTo>
                  <a:lnTo>
                    <a:pt x="953" y="73"/>
                  </a:lnTo>
                  <a:lnTo>
                    <a:pt x="879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" name="Shape 781"/>
            <p:cNvSpPr/>
            <p:nvPr/>
          </p:nvSpPr>
          <p:spPr>
            <a:xfrm>
              <a:off x="6297450" y="301625"/>
              <a:ext cx="29350" cy="63500"/>
            </a:xfrm>
            <a:custGeom>
              <a:avLst/>
              <a:gdLst/>
              <a:ahLst/>
              <a:cxnLst/>
              <a:rect l="0" t="0" r="0" b="0"/>
              <a:pathLst>
                <a:path w="1174" h="2540" extrusionOk="0">
                  <a:moveTo>
                    <a:pt x="392" y="0"/>
                  </a:moveTo>
                  <a:lnTo>
                    <a:pt x="294" y="49"/>
                  </a:lnTo>
                  <a:lnTo>
                    <a:pt x="221" y="73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2052"/>
                  </a:lnTo>
                  <a:lnTo>
                    <a:pt x="1" y="2149"/>
                  </a:lnTo>
                  <a:lnTo>
                    <a:pt x="50" y="2247"/>
                  </a:lnTo>
                  <a:lnTo>
                    <a:pt x="74" y="2320"/>
                  </a:lnTo>
                  <a:lnTo>
                    <a:pt x="147" y="2393"/>
                  </a:lnTo>
                  <a:lnTo>
                    <a:pt x="221" y="2467"/>
                  </a:lnTo>
                  <a:lnTo>
                    <a:pt x="294" y="2491"/>
                  </a:lnTo>
                  <a:lnTo>
                    <a:pt x="392" y="2540"/>
                  </a:lnTo>
                  <a:lnTo>
                    <a:pt x="782" y="2540"/>
                  </a:lnTo>
                  <a:lnTo>
                    <a:pt x="880" y="2491"/>
                  </a:lnTo>
                  <a:lnTo>
                    <a:pt x="953" y="2467"/>
                  </a:lnTo>
                  <a:lnTo>
                    <a:pt x="1027" y="2393"/>
                  </a:lnTo>
                  <a:lnTo>
                    <a:pt x="1100" y="2320"/>
                  </a:lnTo>
                  <a:lnTo>
                    <a:pt x="1124" y="2247"/>
                  </a:lnTo>
                  <a:lnTo>
                    <a:pt x="1173" y="2149"/>
                  </a:lnTo>
                  <a:lnTo>
                    <a:pt x="1173" y="2052"/>
                  </a:lnTo>
                  <a:lnTo>
                    <a:pt x="1173" y="488"/>
                  </a:lnTo>
                  <a:lnTo>
                    <a:pt x="1173" y="391"/>
                  </a:lnTo>
                  <a:lnTo>
                    <a:pt x="1124" y="293"/>
                  </a:lnTo>
                  <a:lnTo>
                    <a:pt x="1100" y="220"/>
                  </a:lnTo>
                  <a:lnTo>
                    <a:pt x="1027" y="147"/>
                  </a:lnTo>
                  <a:lnTo>
                    <a:pt x="953" y="73"/>
                  </a:lnTo>
                  <a:lnTo>
                    <a:pt x="880" y="49"/>
                  </a:lnTo>
                  <a:lnTo>
                    <a:pt x="78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" name="Shape 782"/>
            <p:cNvSpPr/>
            <p:nvPr/>
          </p:nvSpPr>
          <p:spPr>
            <a:xfrm>
              <a:off x="6097200" y="509200"/>
              <a:ext cx="50700" cy="53775"/>
            </a:xfrm>
            <a:custGeom>
              <a:avLst/>
              <a:gdLst/>
              <a:ahLst/>
              <a:cxnLst/>
              <a:rect l="0" t="0" r="0" b="0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7" y="2150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" name="Shape 783"/>
            <p:cNvSpPr/>
            <p:nvPr/>
          </p:nvSpPr>
          <p:spPr>
            <a:xfrm>
              <a:off x="6097200" y="448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" name="Shape 784"/>
            <p:cNvSpPr/>
            <p:nvPr/>
          </p:nvSpPr>
          <p:spPr>
            <a:xfrm>
              <a:off x="6097200" y="575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7" y="1954"/>
                  </a:lnTo>
                  <a:lnTo>
                    <a:pt x="2027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" name="Shape 785"/>
            <p:cNvSpPr/>
            <p:nvPr/>
          </p:nvSpPr>
          <p:spPr>
            <a:xfrm>
              <a:off x="6160075" y="575150"/>
              <a:ext cx="50100" cy="48875"/>
            </a:xfrm>
            <a:custGeom>
              <a:avLst/>
              <a:gdLst/>
              <a:ahLst/>
              <a:cxnLst/>
              <a:rect l="0" t="0" r="0" b="0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" name="Shape 786"/>
            <p:cNvSpPr/>
            <p:nvPr/>
          </p:nvSpPr>
          <p:spPr>
            <a:xfrm>
              <a:off x="6034300" y="509200"/>
              <a:ext cx="50700" cy="53775"/>
            </a:xfrm>
            <a:custGeom>
              <a:avLst/>
              <a:gdLst/>
              <a:ahLst/>
              <a:cxnLst/>
              <a:rect l="0" t="0" r="0" b="0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Shape 787"/>
            <p:cNvSpPr/>
            <p:nvPr/>
          </p:nvSpPr>
          <p:spPr>
            <a:xfrm>
              <a:off x="6034300" y="575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" name="Shape 788"/>
            <p:cNvSpPr/>
            <p:nvPr/>
          </p:nvSpPr>
          <p:spPr>
            <a:xfrm>
              <a:off x="6034300" y="448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" name="Shape 789"/>
            <p:cNvSpPr/>
            <p:nvPr/>
          </p:nvSpPr>
          <p:spPr>
            <a:xfrm>
              <a:off x="6160075" y="509200"/>
              <a:ext cx="50100" cy="53775"/>
            </a:xfrm>
            <a:custGeom>
              <a:avLst/>
              <a:gdLst/>
              <a:ahLst/>
              <a:cxnLst/>
              <a:rect l="0" t="0" r="0" b="0"/>
              <a:pathLst>
                <a:path w="2004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03" y="2150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Shape 790"/>
            <p:cNvSpPr/>
            <p:nvPr/>
          </p:nvSpPr>
          <p:spPr>
            <a:xfrm>
              <a:off x="5983625" y="399300"/>
              <a:ext cx="403000" cy="272950"/>
            </a:xfrm>
            <a:custGeom>
              <a:avLst/>
              <a:gdLst/>
              <a:ahLst/>
              <a:cxnLst/>
              <a:rect l="0" t="0" r="0" b="0"/>
              <a:pathLst>
                <a:path w="16120" h="10918" extrusionOk="0">
                  <a:moveTo>
                    <a:pt x="14434" y="1466"/>
                  </a:moveTo>
                  <a:lnTo>
                    <a:pt x="14508" y="1515"/>
                  </a:lnTo>
                  <a:lnTo>
                    <a:pt x="14557" y="1613"/>
                  </a:lnTo>
                  <a:lnTo>
                    <a:pt x="14581" y="1710"/>
                  </a:lnTo>
                  <a:lnTo>
                    <a:pt x="14581" y="9233"/>
                  </a:lnTo>
                  <a:lnTo>
                    <a:pt x="14557" y="9330"/>
                  </a:lnTo>
                  <a:lnTo>
                    <a:pt x="14508" y="9404"/>
                  </a:lnTo>
                  <a:lnTo>
                    <a:pt x="14434" y="9452"/>
                  </a:lnTo>
                  <a:lnTo>
                    <a:pt x="14337" y="9477"/>
                  </a:lnTo>
                  <a:lnTo>
                    <a:pt x="1783" y="9477"/>
                  </a:lnTo>
                  <a:lnTo>
                    <a:pt x="1686" y="9452"/>
                  </a:lnTo>
                  <a:lnTo>
                    <a:pt x="1612" y="9404"/>
                  </a:lnTo>
                  <a:lnTo>
                    <a:pt x="1564" y="9330"/>
                  </a:lnTo>
                  <a:lnTo>
                    <a:pt x="1539" y="9233"/>
                  </a:lnTo>
                  <a:lnTo>
                    <a:pt x="1539" y="1710"/>
                  </a:lnTo>
                  <a:lnTo>
                    <a:pt x="1564" y="1613"/>
                  </a:lnTo>
                  <a:lnTo>
                    <a:pt x="1612" y="1515"/>
                  </a:lnTo>
                  <a:lnTo>
                    <a:pt x="1686" y="1466"/>
                  </a:lnTo>
                  <a:close/>
                  <a:moveTo>
                    <a:pt x="0" y="1"/>
                  </a:moveTo>
                  <a:lnTo>
                    <a:pt x="0" y="10332"/>
                  </a:lnTo>
                  <a:lnTo>
                    <a:pt x="25" y="10429"/>
                  </a:lnTo>
                  <a:lnTo>
                    <a:pt x="74" y="10527"/>
                  </a:lnTo>
                  <a:lnTo>
                    <a:pt x="147" y="10625"/>
                  </a:lnTo>
                  <a:lnTo>
                    <a:pt x="220" y="10722"/>
                  </a:lnTo>
                  <a:lnTo>
                    <a:pt x="342" y="10796"/>
                  </a:lnTo>
                  <a:lnTo>
                    <a:pt x="489" y="10869"/>
                  </a:lnTo>
                  <a:lnTo>
                    <a:pt x="635" y="10918"/>
                  </a:lnTo>
                  <a:lnTo>
                    <a:pt x="15485" y="10918"/>
                  </a:lnTo>
                  <a:lnTo>
                    <a:pt x="15631" y="10869"/>
                  </a:lnTo>
                  <a:lnTo>
                    <a:pt x="15778" y="10796"/>
                  </a:lnTo>
                  <a:lnTo>
                    <a:pt x="15900" y="10698"/>
                  </a:lnTo>
                  <a:lnTo>
                    <a:pt x="15973" y="10576"/>
                  </a:lnTo>
                  <a:lnTo>
                    <a:pt x="16046" y="10454"/>
                  </a:lnTo>
                  <a:lnTo>
                    <a:pt x="16095" y="10307"/>
                  </a:lnTo>
                  <a:lnTo>
                    <a:pt x="16120" y="10136"/>
                  </a:lnTo>
                  <a:lnTo>
                    <a:pt x="1612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791"/>
            <p:cNvSpPr/>
            <p:nvPr/>
          </p:nvSpPr>
          <p:spPr>
            <a:xfrm>
              <a:off x="6285250" y="575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792"/>
            <p:cNvSpPr/>
            <p:nvPr/>
          </p:nvSpPr>
          <p:spPr>
            <a:xfrm>
              <a:off x="6285250" y="509200"/>
              <a:ext cx="50700" cy="53775"/>
            </a:xfrm>
            <a:custGeom>
              <a:avLst/>
              <a:gdLst/>
              <a:ahLst/>
              <a:cxnLst/>
              <a:rect l="0" t="0" r="0" b="0"/>
              <a:pathLst>
                <a:path w="2028" h="2151" extrusionOk="0">
                  <a:moveTo>
                    <a:pt x="0" y="1"/>
                  </a:moveTo>
                  <a:lnTo>
                    <a:pt x="0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" name="Shape 793"/>
            <p:cNvSpPr/>
            <p:nvPr/>
          </p:nvSpPr>
          <p:spPr>
            <a:xfrm>
              <a:off x="6285250" y="448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0" y="1"/>
                  </a:moveTo>
                  <a:lnTo>
                    <a:pt x="0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" name="Shape 794"/>
            <p:cNvSpPr/>
            <p:nvPr/>
          </p:nvSpPr>
          <p:spPr>
            <a:xfrm>
              <a:off x="6222350" y="575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" name="Shape 795"/>
            <p:cNvSpPr/>
            <p:nvPr/>
          </p:nvSpPr>
          <p:spPr>
            <a:xfrm>
              <a:off x="6160075" y="448150"/>
              <a:ext cx="50100" cy="48875"/>
            </a:xfrm>
            <a:custGeom>
              <a:avLst/>
              <a:gdLst/>
              <a:ahLst/>
              <a:cxnLst/>
              <a:rect l="0" t="0" r="0" b="0"/>
              <a:pathLst>
                <a:path w="2004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03" y="1954"/>
                  </a:lnTo>
                  <a:lnTo>
                    <a:pt x="2003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" name="Shape 796"/>
            <p:cNvSpPr/>
            <p:nvPr/>
          </p:nvSpPr>
          <p:spPr>
            <a:xfrm>
              <a:off x="6222350" y="509200"/>
              <a:ext cx="50700" cy="53775"/>
            </a:xfrm>
            <a:custGeom>
              <a:avLst/>
              <a:gdLst/>
              <a:ahLst/>
              <a:cxnLst/>
              <a:rect l="0" t="0" r="0" b="0"/>
              <a:pathLst>
                <a:path w="2028" h="2151" extrusionOk="0">
                  <a:moveTo>
                    <a:pt x="1" y="1"/>
                  </a:moveTo>
                  <a:lnTo>
                    <a:pt x="1" y="2150"/>
                  </a:lnTo>
                  <a:lnTo>
                    <a:pt x="2028" y="2150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" name="Shape 797"/>
            <p:cNvSpPr/>
            <p:nvPr/>
          </p:nvSpPr>
          <p:spPr>
            <a:xfrm>
              <a:off x="6222350" y="448150"/>
              <a:ext cx="50700" cy="48875"/>
            </a:xfrm>
            <a:custGeom>
              <a:avLst/>
              <a:gdLst/>
              <a:ahLst/>
              <a:cxnLst/>
              <a:rect l="0" t="0" r="0" b="0"/>
              <a:pathLst>
                <a:path w="2028" h="1955" extrusionOk="0">
                  <a:moveTo>
                    <a:pt x="1" y="1"/>
                  </a:moveTo>
                  <a:lnTo>
                    <a:pt x="1" y="1954"/>
                  </a:lnTo>
                  <a:lnTo>
                    <a:pt x="2028" y="1954"/>
                  </a:lnTo>
                  <a:lnTo>
                    <a:pt x="202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3" name="Shape 855"/>
          <p:cNvGrpSpPr/>
          <p:nvPr/>
        </p:nvGrpSpPr>
        <p:grpSpPr>
          <a:xfrm>
            <a:off x="487122" y="2551394"/>
            <a:ext cx="409061" cy="424787"/>
            <a:chOff x="5970800" y="1619250"/>
            <a:chExt cx="428650" cy="456725"/>
          </a:xfrm>
          <a:solidFill>
            <a:schemeClr val="accent1"/>
          </a:solidFill>
        </p:grpSpPr>
        <p:sp>
          <p:nvSpPr>
            <p:cNvPr id="44" name="Shape 856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0" t="0" r="0" b="0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" name="Shape 857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0" t="0" r="0" b="0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" name="Shape 858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0" t="0" r="0" b="0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" name="Shape 859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0" t="0" r="0" b="0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" name="Shape 860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0" t="0" r="0" b="0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49" name="Shape 927"/>
          <p:cNvGrpSpPr/>
          <p:nvPr/>
        </p:nvGrpSpPr>
        <p:grpSpPr>
          <a:xfrm>
            <a:off x="5767011" y="1641149"/>
            <a:ext cx="409061" cy="373812"/>
            <a:chOff x="2599825" y="3689700"/>
            <a:chExt cx="429850" cy="360275"/>
          </a:xfrm>
          <a:solidFill>
            <a:schemeClr val="accent1"/>
          </a:solidFill>
        </p:grpSpPr>
        <p:sp>
          <p:nvSpPr>
            <p:cNvPr id="50" name="Shape 928"/>
            <p:cNvSpPr/>
            <p:nvPr/>
          </p:nvSpPr>
          <p:spPr>
            <a:xfrm>
              <a:off x="2599825" y="3689700"/>
              <a:ext cx="429850" cy="169150"/>
            </a:xfrm>
            <a:custGeom>
              <a:avLst/>
              <a:gdLst/>
              <a:ahLst/>
              <a:cxnLst/>
              <a:rect l="0" t="0" r="0" b="0"/>
              <a:pathLst>
                <a:path w="17194" h="6766" extrusionOk="0">
                  <a:moveTo>
                    <a:pt x="10160" y="978"/>
                  </a:moveTo>
                  <a:lnTo>
                    <a:pt x="10258" y="1002"/>
                  </a:lnTo>
                  <a:lnTo>
                    <a:pt x="10355" y="1026"/>
                  </a:lnTo>
                  <a:lnTo>
                    <a:pt x="10429" y="1075"/>
                  </a:lnTo>
                  <a:lnTo>
                    <a:pt x="10502" y="1124"/>
                  </a:lnTo>
                  <a:lnTo>
                    <a:pt x="10575" y="1197"/>
                  </a:lnTo>
                  <a:lnTo>
                    <a:pt x="10600" y="1295"/>
                  </a:lnTo>
                  <a:lnTo>
                    <a:pt x="10649" y="1368"/>
                  </a:lnTo>
                  <a:lnTo>
                    <a:pt x="10649" y="1466"/>
                  </a:lnTo>
                  <a:lnTo>
                    <a:pt x="10649" y="1881"/>
                  </a:lnTo>
                  <a:lnTo>
                    <a:pt x="6545" y="1881"/>
                  </a:lnTo>
                  <a:lnTo>
                    <a:pt x="6545" y="1466"/>
                  </a:lnTo>
                  <a:lnTo>
                    <a:pt x="6545" y="1368"/>
                  </a:lnTo>
                  <a:lnTo>
                    <a:pt x="6594" y="1295"/>
                  </a:lnTo>
                  <a:lnTo>
                    <a:pt x="6619" y="1197"/>
                  </a:lnTo>
                  <a:lnTo>
                    <a:pt x="6692" y="1124"/>
                  </a:lnTo>
                  <a:lnTo>
                    <a:pt x="6765" y="1075"/>
                  </a:lnTo>
                  <a:lnTo>
                    <a:pt x="6839" y="1026"/>
                  </a:lnTo>
                  <a:lnTo>
                    <a:pt x="6936" y="1002"/>
                  </a:lnTo>
                  <a:lnTo>
                    <a:pt x="7034" y="978"/>
                  </a:lnTo>
                  <a:close/>
                  <a:moveTo>
                    <a:pt x="7034" y="1"/>
                  </a:moveTo>
                  <a:lnTo>
                    <a:pt x="6887" y="25"/>
                  </a:lnTo>
                  <a:lnTo>
                    <a:pt x="6741" y="50"/>
                  </a:lnTo>
                  <a:lnTo>
                    <a:pt x="6472" y="123"/>
                  </a:lnTo>
                  <a:lnTo>
                    <a:pt x="6204" y="269"/>
                  </a:lnTo>
                  <a:lnTo>
                    <a:pt x="6008" y="440"/>
                  </a:lnTo>
                  <a:lnTo>
                    <a:pt x="5813" y="660"/>
                  </a:lnTo>
                  <a:lnTo>
                    <a:pt x="5691" y="904"/>
                  </a:lnTo>
                  <a:lnTo>
                    <a:pt x="5593" y="1173"/>
                  </a:lnTo>
                  <a:lnTo>
                    <a:pt x="5569" y="1320"/>
                  </a:lnTo>
                  <a:lnTo>
                    <a:pt x="5569" y="1466"/>
                  </a:lnTo>
                  <a:lnTo>
                    <a:pt x="5569" y="1881"/>
                  </a:lnTo>
                  <a:lnTo>
                    <a:pt x="391" y="1881"/>
                  </a:lnTo>
                  <a:lnTo>
                    <a:pt x="293" y="1906"/>
                  </a:lnTo>
                  <a:lnTo>
                    <a:pt x="220" y="1955"/>
                  </a:lnTo>
                  <a:lnTo>
                    <a:pt x="147" y="2028"/>
                  </a:lnTo>
                  <a:lnTo>
                    <a:pt x="73" y="2077"/>
                  </a:lnTo>
                  <a:lnTo>
                    <a:pt x="49" y="2174"/>
                  </a:lnTo>
                  <a:lnTo>
                    <a:pt x="0" y="2272"/>
                  </a:lnTo>
                  <a:lnTo>
                    <a:pt x="0" y="2370"/>
                  </a:lnTo>
                  <a:lnTo>
                    <a:pt x="0" y="5789"/>
                  </a:lnTo>
                  <a:lnTo>
                    <a:pt x="24" y="5984"/>
                  </a:lnTo>
                  <a:lnTo>
                    <a:pt x="73" y="6155"/>
                  </a:lnTo>
                  <a:lnTo>
                    <a:pt x="171" y="6326"/>
                  </a:lnTo>
                  <a:lnTo>
                    <a:pt x="293" y="6473"/>
                  </a:lnTo>
                  <a:lnTo>
                    <a:pt x="440" y="6595"/>
                  </a:lnTo>
                  <a:lnTo>
                    <a:pt x="586" y="6693"/>
                  </a:lnTo>
                  <a:lnTo>
                    <a:pt x="782" y="6741"/>
                  </a:lnTo>
                  <a:lnTo>
                    <a:pt x="977" y="6766"/>
                  </a:lnTo>
                  <a:lnTo>
                    <a:pt x="7742" y="6766"/>
                  </a:lnTo>
                  <a:lnTo>
                    <a:pt x="7742" y="6155"/>
                  </a:lnTo>
                  <a:lnTo>
                    <a:pt x="7767" y="6058"/>
                  </a:lnTo>
                  <a:lnTo>
                    <a:pt x="7791" y="5984"/>
                  </a:lnTo>
                  <a:lnTo>
                    <a:pt x="7840" y="5887"/>
                  </a:lnTo>
                  <a:lnTo>
                    <a:pt x="7889" y="5813"/>
                  </a:lnTo>
                  <a:lnTo>
                    <a:pt x="7962" y="5765"/>
                  </a:lnTo>
                  <a:lnTo>
                    <a:pt x="8060" y="5716"/>
                  </a:lnTo>
                  <a:lnTo>
                    <a:pt x="8133" y="5691"/>
                  </a:lnTo>
                  <a:lnTo>
                    <a:pt x="8231" y="5667"/>
                  </a:lnTo>
                  <a:lnTo>
                    <a:pt x="8963" y="5667"/>
                  </a:lnTo>
                  <a:lnTo>
                    <a:pt x="9061" y="5691"/>
                  </a:lnTo>
                  <a:lnTo>
                    <a:pt x="9134" y="5716"/>
                  </a:lnTo>
                  <a:lnTo>
                    <a:pt x="9232" y="5765"/>
                  </a:lnTo>
                  <a:lnTo>
                    <a:pt x="9305" y="5813"/>
                  </a:lnTo>
                  <a:lnTo>
                    <a:pt x="9354" y="5887"/>
                  </a:lnTo>
                  <a:lnTo>
                    <a:pt x="9403" y="5984"/>
                  </a:lnTo>
                  <a:lnTo>
                    <a:pt x="9427" y="6058"/>
                  </a:lnTo>
                  <a:lnTo>
                    <a:pt x="9452" y="6155"/>
                  </a:lnTo>
                  <a:lnTo>
                    <a:pt x="9452" y="6766"/>
                  </a:lnTo>
                  <a:lnTo>
                    <a:pt x="16217" y="6766"/>
                  </a:lnTo>
                  <a:lnTo>
                    <a:pt x="16412" y="6741"/>
                  </a:lnTo>
                  <a:lnTo>
                    <a:pt x="16608" y="6693"/>
                  </a:lnTo>
                  <a:lnTo>
                    <a:pt x="16754" y="6595"/>
                  </a:lnTo>
                  <a:lnTo>
                    <a:pt x="16901" y="6473"/>
                  </a:lnTo>
                  <a:lnTo>
                    <a:pt x="17023" y="6326"/>
                  </a:lnTo>
                  <a:lnTo>
                    <a:pt x="17121" y="6155"/>
                  </a:lnTo>
                  <a:lnTo>
                    <a:pt x="17169" y="5984"/>
                  </a:lnTo>
                  <a:lnTo>
                    <a:pt x="17194" y="5789"/>
                  </a:lnTo>
                  <a:lnTo>
                    <a:pt x="17194" y="2370"/>
                  </a:lnTo>
                  <a:lnTo>
                    <a:pt x="17194" y="2272"/>
                  </a:lnTo>
                  <a:lnTo>
                    <a:pt x="17145" y="2174"/>
                  </a:lnTo>
                  <a:lnTo>
                    <a:pt x="17121" y="2077"/>
                  </a:lnTo>
                  <a:lnTo>
                    <a:pt x="17047" y="2028"/>
                  </a:lnTo>
                  <a:lnTo>
                    <a:pt x="16974" y="1955"/>
                  </a:lnTo>
                  <a:lnTo>
                    <a:pt x="16901" y="1906"/>
                  </a:lnTo>
                  <a:lnTo>
                    <a:pt x="16803" y="1881"/>
                  </a:lnTo>
                  <a:lnTo>
                    <a:pt x="11625" y="1881"/>
                  </a:lnTo>
                  <a:lnTo>
                    <a:pt x="11625" y="1466"/>
                  </a:lnTo>
                  <a:lnTo>
                    <a:pt x="11625" y="1320"/>
                  </a:lnTo>
                  <a:lnTo>
                    <a:pt x="11601" y="1173"/>
                  </a:lnTo>
                  <a:lnTo>
                    <a:pt x="11503" y="904"/>
                  </a:lnTo>
                  <a:lnTo>
                    <a:pt x="11381" y="660"/>
                  </a:lnTo>
                  <a:lnTo>
                    <a:pt x="11186" y="440"/>
                  </a:lnTo>
                  <a:lnTo>
                    <a:pt x="10990" y="269"/>
                  </a:lnTo>
                  <a:lnTo>
                    <a:pt x="10722" y="123"/>
                  </a:lnTo>
                  <a:lnTo>
                    <a:pt x="10453" y="50"/>
                  </a:lnTo>
                  <a:lnTo>
                    <a:pt x="10307" y="25"/>
                  </a:lnTo>
                  <a:lnTo>
                    <a:pt x="1016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" name="Shape 929"/>
            <p:cNvSpPr/>
            <p:nvPr/>
          </p:nvSpPr>
          <p:spPr>
            <a:xfrm>
              <a:off x="2599825" y="3861275"/>
              <a:ext cx="429850" cy="188700"/>
            </a:xfrm>
            <a:custGeom>
              <a:avLst/>
              <a:gdLst/>
              <a:ahLst/>
              <a:cxnLst/>
              <a:rect l="0" t="0" r="0" b="0"/>
              <a:pathLst>
                <a:path w="17194" h="7548" extrusionOk="0">
                  <a:moveTo>
                    <a:pt x="0" y="1"/>
                  </a:moveTo>
                  <a:lnTo>
                    <a:pt x="0" y="7059"/>
                  </a:lnTo>
                  <a:lnTo>
                    <a:pt x="0" y="7157"/>
                  </a:lnTo>
                  <a:lnTo>
                    <a:pt x="49" y="7230"/>
                  </a:lnTo>
                  <a:lnTo>
                    <a:pt x="73" y="7327"/>
                  </a:lnTo>
                  <a:lnTo>
                    <a:pt x="147" y="7401"/>
                  </a:lnTo>
                  <a:lnTo>
                    <a:pt x="220" y="7450"/>
                  </a:lnTo>
                  <a:lnTo>
                    <a:pt x="293" y="7498"/>
                  </a:lnTo>
                  <a:lnTo>
                    <a:pt x="391" y="7523"/>
                  </a:lnTo>
                  <a:lnTo>
                    <a:pt x="489" y="7547"/>
                  </a:lnTo>
                  <a:lnTo>
                    <a:pt x="16705" y="7547"/>
                  </a:lnTo>
                  <a:lnTo>
                    <a:pt x="16803" y="7523"/>
                  </a:lnTo>
                  <a:lnTo>
                    <a:pt x="16901" y="7498"/>
                  </a:lnTo>
                  <a:lnTo>
                    <a:pt x="16974" y="7450"/>
                  </a:lnTo>
                  <a:lnTo>
                    <a:pt x="17047" y="7401"/>
                  </a:lnTo>
                  <a:lnTo>
                    <a:pt x="17121" y="7327"/>
                  </a:lnTo>
                  <a:lnTo>
                    <a:pt x="17145" y="7230"/>
                  </a:lnTo>
                  <a:lnTo>
                    <a:pt x="17194" y="7157"/>
                  </a:lnTo>
                  <a:lnTo>
                    <a:pt x="17194" y="7059"/>
                  </a:lnTo>
                  <a:lnTo>
                    <a:pt x="17194" y="1"/>
                  </a:lnTo>
                  <a:lnTo>
                    <a:pt x="16974" y="172"/>
                  </a:lnTo>
                  <a:lnTo>
                    <a:pt x="16754" y="294"/>
                  </a:lnTo>
                  <a:lnTo>
                    <a:pt x="16486" y="367"/>
                  </a:lnTo>
                  <a:lnTo>
                    <a:pt x="16217" y="391"/>
                  </a:lnTo>
                  <a:lnTo>
                    <a:pt x="9452" y="391"/>
                  </a:lnTo>
                  <a:lnTo>
                    <a:pt x="9452" y="855"/>
                  </a:lnTo>
                  <a:lnTo>
                    <a:pt x="9427" y="953"/>
                  </a:lnTo>
                  <a:lnTo>
                    <a:pt x="9403" y="1051"/>
                  </a:lnTo>
                  <a:lnTo>
                    <a:pt x="9354" y="1148"/>
                  </a:lnTo>
                  <a:lnTo>
                    <a:pt x="9305" y="1197"/>
                  </a:lnTo>
                  <a:lnTo>
                    <a:pt x="9232" y="1271"/>
                  </a:lnTo>
                  <a:lnTo>
                    <a:pt x="9134" y="1319"/>
                  </a:lnTo>
                  <a:lnTo>
                    <a:pt x="9061" y="1344"/>
                  </a:lnTo>
                  <a:lnTo>
                    <a:pt x="8133" y="1344"/>
                  </a:lnTo>
                  <a:lnTo>
                    <a:pt x="8060" y="1319"/>
                  </a:lnTo>
                  <a:lnTo>
                    <a:pt x="7962" y="1271"/>
                  </a:lnTo>
                  <a:lnTo>
                    <a:pt x="7889" y="1197"/>
                  </a:lnTo>
                  <a:lnTo>
                    <a:pt x="7840" y="1148"/>
                  </a:lnTo>
                  <a:lnTo>
                    <a:pt x="7791" y="1051"/>
                  </a:lnTo>
                  <a:lnTo>
                    <a:pt x="7767" y="953"/>
                  </a:lnTo>
                  <a:lnTo>
                    <a:pt x="7742" y="855"/>
                  </a:lnTo>
                  <a:lnTo>
                    <a:pt x="7742" y="391"/>
                  </a:lnTo>
                  <a:lnTo>
                    <a:pt x="977" y="391"/>
                  </a:lnTo>
                  <a:lnTo>
                    <a:pt x="708" y="367"/>
                  </a:lnTo>
                  <a:lnTo>
                    <a:pt x="440" y="294"/>
                  </a:lnTo>
                  <a:lnTo>
                    <a:pt x="220" y="172"/>
                  </a:lnTo>
                  <a:lnTo>
                    <a:pt x="0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52" name="Прямоугольник 51"/>
          <p:cNvSpPr/>
          <p:nvPr/>
        </p:nvSpPr>
        <p:spPr>
          <a:xfrm>
            <a:off x="2419273" y="2301656"/>
            <a:ext cx="7748338" cy="940461"/>
          </a:xfrm>
          <a:prstGeom prst="rect">
            <a:avLst/>
          </a:prstGeom>
        </p:spPr>
        <p:txBody>
          <a:bodyPr wrap="square" lIns="77925" tIns="38963" rIns="77925" bIns="38963">
            <a:spAutoFit/>
          </a:bodyPr>
          <a:lstStyle/>
          <a:p>
            <a:pPr>
              <a:defRPr/>
            </a:pPr>
            <a:r>
              <a:rPr lang="ru-RU" sz="1400" dirty="0">
                <a:cs typeface="Arial" pitchFamily="34" charset="0"/>
              </a:rPr>
              <a:t>О</a:t>
            </a:r>
            <a:r>
              <a:rPr lang="ru-RU" sz="1400" dirty="0" smtClean="0">
                <a:cs typeface="Arial" pitchFamily="34" charset="0"/>
              </a:rPr>
              <a:t>казание </a:t>
            </a:r>
            <a:r>
              <a:rPr lang="ru-RU" sz="1400" dirty="0">
                <a:cs typeface="Arial" pitchFamily="34" charset="0"/>
              </a:rPr>
              <a:t>помощи, </a:t>
            </a:r>
            <a:r>
              <a:rPr lang="ru-RU" sz="1400" dirty="0" smtClean="0">
                <a:cs typeface="Arial" pitchFamily="34" charset="0"/>
              </a:rPr>
              <a:t>консультирование, поддержка </a:t>
            </a:r>
            <a:r>
              <a:rPr lang="ru-RU" sz="1400" dirty="0">
                <a:cs typeface="Arial" pitchFamily="34" charset="0"/>
              </a:rPr>
              <a:t>и защиты интересов предприятий малого бизнеса, для сохранения свободного конкурентоспособного предпринимательства, а также для поддержания и укрепления общей экономики </a:t>
            </a:r>
            <a:r>
              <a:rPr lang="ru-RU" sz="1400" dirty="0" smtClean="0">
                <a:cs typeface="Arial" pitchFamily="34" charset="0"/>
              </a:rPr>
              <a:t>страны</a:t>
            </a:r>
            <a:endParaRPr lang="ru-RU" sz="1400" dirty="0">
              <a:cs typeface="Arial" pitchFamily="34" charset="0"/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285751" y="3500018"/>
            <a:ext cx="10286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Основные направления поддержки малого предпринимательства:</a:t>
            </a:r>
            <a:endParaRPr lang="ru-RU" sz="1400" b="1" dirty="0"/>
          </a:p>
        </p:txBody>
      </p:sp>
      <p:grpSp>
        <p:nvGrpSpPr>
          <p:cNvPr id="180" name="Группа 179"/>
          <p:cNvGrpSpPr/>
          <p:nvPr/>
        </p:nvGrpSpPr>
        <p:grpSpPr>
          <a:xfrm>
            <a:off x="2857501" y="3887038"/>
            <a:ext cx="2494427" cy="2199559"/>
            <a:chOff x="247651" y="3458413"/>
            <a:chExt cx="2494427" cy="2199559"/>
          </a:xfrm>
        </p:grpSpPr>
        <p:sp>
          <p:nvSpPr>
            <p:cNvPr id="181" name="Прямоугольник 1"/>
            <p:cNvSpPr>
              <a:spLocks noChangeArrowheads="1"/>
            </p:cNvSpPr>
            <p:nvPr/>
          </p:nvSpPr>
          <p:spPr bwMode="auto">
            <a:xfrm>
              <a:off x="247651" y="3933456"/>
              <a:ext cx="2494427" cy="172451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6E6A2"/>
              </a:solidFill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72000" tIns="72000" rIns="72000" bIns="72000" anchor="ctr"/>
            <a:lstStyle/>
            <a:p>
              <a:pPr marL="2706" algn="ctr">
                <a:spcAft>
                  <a:spcPts val="511"/>
                </a:spcAft>
                <a:defRPr/>
              </a:pPr>
              <a:r>
                <a:rPr lang="ru-RU" altLang="ru-RU" sz="1200" dirty="0" smtClean="0">
                  <a:cs typeface="Arial" pitchFamily="34" charset="0"/>
                </a:rPr>
                <a:t>Бесплатные </a:t>
              </a:r>
              <a:r>
                <a:rPr lang="ru-RU" altLang="ru-RU" sz="1200" dirty="0">
                  <a:cs typeface="Arial" pitchFamily="34" charset="0"/>
                </a:rPr>
                <a:t>консультации и недорогое обучение для </a:t>
              </a:r>
              <a:r>
                <a:rPr lang="ru-RU" altLang="ru-RU" sz="1200" dirty="0" smtClean="0">
                  <a:cs typeface="Arial" pitchFamily="34" charset="0"/>
                </a:rPr>
                <a:t>начинающих </a:t>
              </a:r>
              <a:r>
                <a:rPr lang="ru-RU" altLang="ru-RU" sz="1200" dirty="0">
                  <a:cs typeface="Arial" pitchFamily="34" charset="0"/>
                </a:rPr>
                <a:t>предпринимателей и малых предприятий в более чем 1800 населенных пунктах</a:t>
              </a:r>
            </a:p>
          </p:txBody>
        </p:sp>
        <p:sp>
          <p:nvSpPr>
            <p:cNvPr id="182" name="Прямоугольник 181"/>
            <p:cNvSpPr/>
            <p:nvPr/>
          </p:nvSpPr>
          <p:spPr>
            <a:xfrm>
              <a:off x="247651" y="3458413"/>
              <a:ext cx="2494427" cy="475043"/>
            </a:xfrm>
            <a:prstGeom prst="rect">
              <a:avLst/>
            </a:prstGeom>
            <a:solidFill>
              <a:srgbClr val="C6E6A2"/>
            </a:solidFill>
            <a:ln w="12700">
              <a:solidFill>
                <a:srgbClr val="C6E6A2"/>
              </a:solidFill>
              <a:round/>
              <a:headEnd/>
              <a:tailEnd/>
            </a:ln>
          </p:spPr>
          <p:txBody>
            <a:bodyPr lIns="88873" tIns="44437" rIns="88873" bIns="44437" anchor="ctr" anchorCtr="0"/>
            <a:lstStyle/>
            <a:p>
              <a:pPr algn="ctr"/>
              <a:r>
                <a:rPr lang="ru-RU" sz="1400" b="1" dirty="0"/>
                <a:t>Развитие предпринимательства</a:t>
              </a:r>
            </a:p>
          </p:txBody>
        </p:sp>
      </p:grpSp>
      <p:grpSp>
        <p:nvGrpSpPr>
          <p:cNvPr id="183" name="Группа 182"/>
          <p:cNvGrpSpPr/>
          <p:nvPr/>
        </p:nvGrpSpPr>
        <p:grpSpPr>
          <a:xfrm>
            <a:off x="5429251" y="3887038"/>
            <a:ext cx="2494427" cy="2199559"/>
            <a:chOff x="247651" y="3458413"/>
            <a:chExt cx="2494427" cy="2199559"/>
          </a:xfrm>
        </p:grpSpPr>
        <p:sp>
          <p:nvSpPr>
            <p:cNvPr id="184" name="Прямоугольник 1"/>
            <p:cNvSpPr>
              <a:spLocks noChangeArrowheads="1"/>
            </p:cNvSpPr>
            <p:nvPr/>
          </p:nvSpPr>
          <p:spPr bwMode="auto">
            <a:xfrm>
              <a:off x="247651" y="3933456"/>
              <a:ext cx="2494427" cy="172451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6E6A2"/>
              </a:solidFill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72000" tIns="72000" rIns="72000" bIns="72000" anchor="ctr"/>
            <a:lstStyle/>
            <a:p>
              <a:pPr marL="2706" algn="ctr">
                <a:spcAft>
                  <a:spcPts val="511"/>
                </a:spcAft>
                <a:defRPr/>
              </a:pPr>
              <a:r>
                <a:rPr lang="ru-RU" altLang="ru-RU" sz="1200" dirty="0" smtClean="0">
                  <a:cs typeface="Arial" pitchFamily="34" charset="0"/>
                </a:rPr>
                <a:t>Поддержка по заключению контрактов с государственными учреждениями на предоставление товаров и услуг</a:t>
              </a:r>
              <a:endParaRPr lang="ru-RU" altLang="ru-RU" sz="1200" dirty="0">
                <a:cs typeface="Arial" pitchFamily="34" charset="0"/>
              </a:endParaRPr>
            </a:p>
          </p:txBody>
        </p:sp>
        <p:sp>
          <p:nvSpPr>
            <p:cNvPr id="185" name="Прямоугольник 184"/>
            <p:cNvSpPr/>
            <p:nvPr/>
          </p:nvSpPr>
          <p:spPr>
            <a:xfrm>
              <a:off x="247651" y="3458413"/>
              <a:ext cx="2494427" cy="475043"/>
            </a:xfrm>
            <a:prstGeom prst="rect">
              <a:avLst/>
            </a:prstGeom>
            <a:solidFill>
              <a:srgbClr val="C6E6A2"/>
            </a:solidFill>
            <a:ln w="12700">
              <a:solidFill>
                <a:srgbClr val="C6E6A2"/>
              </a:solidFill>
              <a:round/>
              <a:headEnd/>
              <a:tailEnd/>
            </a:ln>
          </p:spPr>
          <p:txBody>
            <a:bodyPr lIns="88873" tIns="44437" rIns="88873" bIns="44437" anchor="ctr" anchorCtr="0"/>
            <a:lstStyle/>
            <a:p>
              <a:pPr algn="ctr"/>
              <a:r>
                <a:rPr lang="ru-RU" sz="1400" b="1" dirty="0" smtClean="0"/>
                <a:t>Государственные контракты</a:t>
              </a:r>
              <a:endParaRPr lang="ru-RU" sz="1400" b="1" dirty="0"/>
            </a:p>
          </p:txBody>
        </p:sp>
      </p:grpSp>
      <p:grpSp>
        <p:nvGrpSpPr>
          <p:cNvPr id="186" name="Группа 185"/>
          <p:cNvGrpSpPr/>
          <p:nvPr/>
        </p:nvGrpSpPr>
        <p:grpSpPr>
          <a:xfrm>
            <a:off x="8001001" y="3887038"/>
            <a:ext cx="2494427" cy="2199559"/>
            <a:chOff x="247651" y="3458413"/>
            <a:chExt cx="2494427" cy="2199559"/>
          </a:xfrm>
        </p:grpSpPr>
        <p:sp>
          <p:nvSpPr>
            <p:cNvPr id="187" name="Прямоугольник 1"/>
            <p:cNvSpPr>
              <a:spLocks noChangeArrowheads="1"/>
            </p:cNvSpPr>
            <p:nvPr/>
          </p:nvSpPr>
          <p:spPr bwMode="auto">
            <a:xfrm>
              <a:off x="247651" y="3933456"/>
              <a:ext cx="2494427" cy="1724516"/>
            </a:xfrm>
            <a:prstGeom prst="rect">
              <a:avLst/>
            </a:prstGeom>
            <a:solidFill>
              <a:srgbClr val="FFFFFF">
                <a:alpha val="85000"/>
              </a:srgbClr>
            </a:solidFill>
            <a:ln w="12700">
              <a:solidFill>
                <a:srgbClr val="C6E6A2"/>
              </a:solidFill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72000" tIns="72000" rIns="72000" bIns="72000" anchor="ctr"/>
            <a:lstStyle/>
            <a:p>
              <a:pPr marL="2706" algn="ctr">
                <a:spcAft>
                  <a:spcPts val="511"/>
                </a:spcAft>
                <a:defRPr/>
              </a:pPr>
              <a:r>
                <a:rPr lang="en-US" altLang="ru-RU" sz="1200" dirty="0" smtClean="0">
                  <a:cs typeface="Arial" pitchFamily="34" charset="0"/>
                </a:rPr>
                <a:t>SBA</a:t>
              </a:r>
              <a:r>
                <a:rPr lang="ru-RU" altLang="ru-RU" sz="1200" dirty="0" smtClean="0">
                  <a:cs typeface="Arial" pitchFamily="34" charset="0"/>
                </a:rPr>
                <a:t> рассматривает </a:t>
              </a:r>
              <a:r>
                <a:rPr lang="ru-RU" altLang="ru-RU" sz="1200" dirty="0">
                  <a:cs typeface="Arial" pitchFamily="34" charset="0"/>
                </a:rPr>
                <a:t>законодательство Конгресса, дает показания от имени малых предприятий и оценивает влияние </a:t>
              </a:r>
              <a:r>
                <a:rPr lang="ru-RU" altLang="ru-RU" sz="1200" dirty="0" smtClean="0">
                  <a:cs typeface="Arial" pitchFamily="34" charset="0"/>
                </a:rPr>
                <a:t>законов на </a:t>
              </a:r>
              <a:r>
                <a:rPr lang="ru-RU" altLang="ru-RU" sz="1200" dirty="0">
                  <a:cs typeface="Arial" pitchFamily="34" charset="0"/>
                </a:rPr>
                <a:t>малые предприятия</a:t>
              </a:r>
            </a:p>
          </p:txBody>
        </p:sp>
        <p:sp>
          <p:nvSpPr>
            <p:cNvPr id="188" name="Прямоугольник 187"/>
            <p:cNvSpPr/>
            <p:nvPr/>
          </p:nvSpPr>
          <p:spPr>
            <a:xfrm>
              <a:off x="247651" y="3458413"/>
              <a:ext cx="2494427" cy="475043"/>
            </a:xfrm>
            <a:prstGeom prst="rect">
              <a:avLst/>
            </a:prstGeom>
            <a:solidFill>
              <a:srgbClr val="C6E6A2"/>
            </a:solidFill>
            <a:ln w="12700">
              <a:solidFill>
                <a:srgbClr val="C6E6A2"/>
              </a:solidFill>
              <a:round/>
              <a:headEnd/>
              <a:tailEnd/>
            </a:ln>
          </p:spPr>
          <p:txBody>
            <a:bodyPr lIns="88873" tIns="44437" rIns="88873" bIns="44437" anchor="ctr" anchorCtr="0"/>
            <a:lstStyle/>
            <a:p>
              <a:pPr algn="ctr"/>
              <a:r>
                <a:rPr lang="ru-RU" sz="1400" b="1" dirty="0" smtClean="0"/>
                <a:t>Адвокатура</a:t>
              </a:r>
              <a:endParaRPr lang="ru-RU" sz="1400" b="1" dirty="0"/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285750" y="6451630"/>
            <a:ext cx="1020967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i="1" dirty="0" smtClean="0">
                <a:cs typeface="Arial" pitchFamily="34" charset="0"/>
              </a:rPr>
              <a:t>Источник: </a:t>
            </a:r>
            <a:r>
              <a:rPr lang="en-US" sz="1050" i="1" dirty="0" smtClean="0">
                <a:cs typeface="Arial" pitchFamily="34" charset="0"/>
                <a:hlinkClick r:id="rId3"/>
              </a:rPr>
              <a:t>https://sba.gov.us</a:t>
            </a:r>
            <a:endParaRPr lang="ru-RU" sz="1050" i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77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5</a:t>
            </a:fld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Меры господдержки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SBA.</a:t>
            </a:r>
          </a:p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Доступ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 финансированию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2299" y="1182463"/>
            <a:ext cx="10137576" cy="11225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 smtClean="0"/>
              <a:t>SBA</a:t>
            </a:r>
            <a:r>
              <a:rPr lang="ru-RU" sz="1600" dirty="0" smtClean="0"/>
              <a:t> предоставляет прямые кредиты предпринимателям на льготных условиях и гарантии при нехватке залогового обеспечения. Основными программами финансирования СЧП являются: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 smtClean="0"/>
              <a:t>Программа гарантирования кредитов 7а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 smtClean="0"/>
              <a:t>Программа кредитования 504 </a:t>
            </a:r>
            <a:endParaRPr lang="ru-RU" sz="1600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292299" y="2807536"/>
            <a:ext cx="4781550" cy="2199559"/>
            <a:chOff x="247651" y="3458413"/>
            <a:chExt cx="2494427" cy="2199559"/>
          </a:xfrm>
        </p:grpSpPr>
        <p:sp>
          <p:nvSpPr>
            <p:cNvPr id="11" name="Прямоугольник 1"/>
            <p:cNvSpPr>
              <a:spLocks noChangeArrowheads="1"/>
            </p:cNvSpPr>
            <p:nvPr/>
          </p:nvSpPr>
          <p:spPr bwMode="auto">
            <a:xfrm>
              <a:off x="247651" y="3933456"/>
              <a:ext cx="2494427" cy="172451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6E6A2"/>
              </a:solidFill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72000" tIns="72000" rIns="72000" bIns="72000" anchor="t"/>
            <a:lstStyle/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200" dirty="0" smtClean="0">
                  <a:cs typeface="Arial" pitchFamily="34" charset="0"/>
                </a:rPr>
                <a:t>Максимальная гарантируемая сумма кредита – </a:t>
              </a:r>
              <a:r>
                <a:rPr lang="en-US" altLang="ru-RU" sz="1200" dirty="0">
                  <a:cs typeface="Arial" pitchFamily="34" charset="0"/>
                </a:rPr>
                <a:t>$</a:t>
              </a:r>
              <a:r>
                <a:rPr lang="ru-RU" altLang="ru-RU" sz="1200" dirty="0" smtClean="0">
                  <a:cs typeface="Arial" pitchFamily="34" charset="0"/>
                </a:rPr>
                <a:t>5 млн. </a:t>
              </a:r>
              <a:endParaRPr lang="en-US" altLang="ru-RU" sz="1200" dirty="0" smtClean="0">
                <a:cs typeface="Arial" pitchFamily="34" charset="0"/>
              </a:endParaRP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200" dirty="0" smtClean="0">
                  <a:cs typeface="Arial" pitchFamily="34" charset="0"/>
                </a:rPr>
                <a:t>Комиссия за использование инструмента – до 3,5% от суммы займа</a:t>
              </a: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200" dirty="0" smtClean="0">
                  <a:cs typeface="Arial" pitchFamily="34" charset="0"/>
                </a:rPr>
                <a:t>Срок гарантии – на ПОС и </a:t>
              </a:r>
              <a:r>
                <a:rPr lang="ru-RU" altLang="ru-RU" sz="1200" dirty="0" err="1" smtClean="0">
                  <a:cs typeface="Arial" pitchFamily="34" charset="0"/>
                </a:rPr>
                <a:t>инвест</a:t>
              </a:r>
              <a:r>
                <a:rPr lang="ru-RU" altLang="ru-RU" sz="1200" dirty="0">
                  <a:cs typeface="Arial" pitchFamily="34" charset="0"/>
                </a:rPr>
                <a:t> </a:t>
              </a:r>
              <a:r>
                <a:rPr lang="ru-RU" altLang="ru-RU" sz="1200" dirty="0" smtClean="0">
                  <a:cs typeface="Arial" pitchFamily="34" charset="0"/>
                </a:rPr>
                <a:t>цели до 10 лет; на приобретение недвижимости и строительство до 25 лет</a:t>
              </a: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200" dirty="0" smtClean="0">
                  <a:cs typeface="Arial" pitchFamily="34" charset="0"/>
                </a:rPr>
                <a:t>Гарантирование до 85% по кредитам до </a:t>
              </a:r>
              <a:r>
                <a:rPr lang="en-US" altLang="ru-RU" sz="1200" dirty="0" smtClean="0">
                  <a:cs typeface="Arial" pitchFamily="34" charset="0"/>
                </a:rPr>
                <a:t>$</a:t>
              </a:r>
              <a:r>
                <a:rPr lang="ru-RU" altLang="ru-RU" sz="1200" dirty="0" smtClean="0">
                  <a:cs typeface="Arial" pitchFamily="34" charset="0"/>
                </a:rPr>
                <a:t>150 тыс.; до 75% по кредитам свыше </a:t>
              </a:r>
              <a:r>
                <a:rPr lang="en-US" altLang="ru-RU" sz="1200" dirty="0">
                  <a:cs typeface="Arial" pitchFamily="34" charset="0"/>
                </a:rPr>
                <a:t>$</a:t>
              </a:r>
              <a:r>
                <a:rPr lang="ru-RU" altLang="ru-RU" sz="1200" dirty="0">
                  <a:cs typeface="Arial" pitchFamily="34" charset="0"/>
                </a:rPr>
                <a:t>150 </a:t>
              </a:r>
              <a:r>
                <a:rPr lang="ru-RU" altLang="ru-RU" sz="1200" dirty="0" smtClean="0">
                  <a:cs typeface="Arial" pitchFamily="34" charset="0"/>
                </a:rPr>
                <a:t>тыс.</a:t>
              </a:r>
              <a:endParaRPr lang="ru-RU" altLang="ru-RU" sz="1200" dirty="0">
                <a:cs typeface="Arial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47651" y="3458413"/>
              <a:ext cx="2494427" cy="475043"/>
            </a:xfrm>
            <a:prstGeom prst="rect">
              <a:avLst/>
            </a:prstGeom>
            <a:solidFill>
              <a:srgbClr val="C6E6A2"/>
            </a:solidFill>
            <a:ln w="12700">
              <a:solidFill>
                <a:srgbClr val="C6E6A2"/>
              </a:solidFill>
              <a:round/>
              <a:headEnd/>
              <a:tailEnd/>
            </a:ln>
          </p:spPr>
          <p:txBody>
            <a:bodyPr lIns="88873" tIns="44437" rIns="88873" bIns="44437" anchor="ctr" anchorCtr="0"/>
            <a:lstStyle/>
            <a:p>
              <a:pPr algn="ctr"/>
              <a:r>
                <a:rPr lang="ru-RU" sz="1400" b="1" dirty="0" smtClean="0"/>
                <a:t>Условия на конечных заемщиков </a:t>
              </a:r>
            </a:p>
            <a:p>
              <a:pPr algn="ctr"/>
              <a:r>
                <a:rPr lang="ru-RU" sz="1400" b="1" dirty="0" smtClean="0"/>
                <a:t>по программе 7а</a:t>
              </a:r>
              <a:endParaRPr lang="ru-RU" sz="1400" b="1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648325" y="2807536"/>
            <a:ext cx="4781550" cy="2199559"/>
            <a:chOff x="247651" y="3458413"/>
            <a:chExt cx="2494427" cy="2199559"/>
          </a:xfrm>
        </p:grpSpPr>
        <p:sp>
          <p:nvSpPr>
            <p:cNvPr id="14" name="Прямоугольник 1"/>
            <p:cNvSpPr>
              <a:spLocks noChangeArrowheads="1"/>
            </p:cNvSpPr>
            <p:nvPr/>
          </p:nvSpPr>
          <p:spPr bwMode="auto">
            <a:xfrm>
              <a:off x="247651" y="3933456"/>
              <a:ext cx="2494427" cy="172451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6E6A2"/>
              </a:solidFill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72000" tIns="72000" rIns="72000" bIns="72000" anchor="t"/>
            <a:lstStyle/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200" dirty="0">
                  <a:cs typeface="Arial" pitchFamily="34" charset="0"/>
                </a:rPr>
                <a:t>Максимальная сумма </a:t>
              </a:r>
              <a:r>
                <a:rPr lang="ru-RU" altLang="ru-RU" sz="1200" dirty="0" smtClean="0">
                  <a:cs typeface="Arial" pitchFamily="34" charset="0"/>
                </a:rPr>
                <a:t>кредита </a:t>
              </a:r>
              <a:r>
                <a:rPr lang="ru-RU" altLang="ru-RU" sz="1200" dirty="0">
                  <a:cs typeface="Arial" pitchFamily="34" charset="0"/>
                </a:rPr>
                <a:t>– </a:t>
              </a:r>
              <a:r>
                <a:rPr lang="en-US" altLang="ru-RU" sz="1200" dirty="0">
                  <a:cs typeface="Arial" pitchFamily="34" charset="0"/>
                </a:rPr>
                <a:t>$</a:t>
              </a:r>
              <a:r>
                <a:rPr lang="ru-RU" altLang="ru-RU" sz="1200" dirty="0">
                  <a:cs typeface="Arial" pitchFamily="34" charset="0"/>
                </a:rPr>
                <a:t>5 млн. </a:t>
              </a:r>
              <a:endParaRPr lang="ru-RU" altLang="ru-RU" sz="1200" dirty="0" smtClean="0">
                <a:cs typeface="Arial" pitchFamily="34" charset="0"/>
              </a:endParaRP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en-US" altLang="ru-RU" sz="1200" dirty="0" smtClean="0">
                  <a:cs typeface="Arial" pitchFamily="34" charset="0"/>
                </a:rPr>
                <a:t>SBA </a:t>
              </a:r>
              <a:r>
                <a:rPr lang="ru-RU" altLang="ru-RU" sz="1200" dirty="0" smtClean="0">
                  <a:cs typeface="Arial" pitchFamily="34" charset="0"/>
                </a:rPr>
                <a:t>предоставляет кредит до 40% от общей суммы кредита; 50% должен предоставить банк; 10% должны быть собственными средствами заемщика</a:t>
              </a:r>
              <a:endParaRPr lang="en-US" altLang="ru-RU" sz="1200" dirty="0">
                <a:cs typeface="Arial" pitchFamily="34" charset="0"/>
              </a:endParaRP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200" dirty="0">
                  <a:cs typeface="Arial" pitchFamily="34" charset="0"/>
                </a:rPr>
                <a:t>Ставка кредитования – рыночная</a:t>
              </a: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200" dirty="0">
                  <a:cs typeface="Arial" pitchFamily="34" charset="0"/>
                </a:rPr>
                <a:t>Срок </a:t>
              </a:r>
              <a:r>
                <a:rPr lang="ru-RU" altLang="ru-RU" sz="1200" dirty="0" smtClean="0">
                  <a:cs typeface="Arial" pitchFamily="34" charset="0"/>
                </a:rPr>
                <a:t>– до 20 </a:t>
              </a:r>
              <a:r>
                <a:rPr lang="ru-RU" altLang="ru-RU" sz="1200" dirty="0">
                  <a:cs typeface="Arial" pitchFamily="34" charset="0"/>
                </a:rPr>
                <a:t>лет</a:t>
              </a: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200" dirty="0">
                  <a:cs typeface="Arial" pitchFamily="34" charset="0"/>
                </a:rPr>
                <a:t>Гарантирование до </a:t>
              </a:r>
              <a:r>
                <a:rPr lang="ru-RU" altLang="ru-RU" sz="1200" dirty="0" smtClean="0">
                  <a:cs typeface="Arial" pitchFamily="34" charset="0"/>
                </a:rPr>
                <a:t>100% </a:t>
              </a:r>
              <a:r>
                <a:rPr lang="ru-RU" altLang="ru-RU" sz="1200" dirty="0">
                  <a:cs typeface="Arial" pitchFamily="34" charset="0"/>
                </a:rPr>
                <a:t>по </a:t>
              </a:r>
              <a:r>
                <a:rPr lang="ru-RU" altLang="ru-RU" sz="1200" dirty="0" smtClean="0">
                  <a:cs typeface="Arial" pitchFamily="34" charset="0"/>
                </a:rPr>
                <a:t>кредиту </a:t>
              </a:r>
              <a:r>
                <a:rPr lang="en-US" altLang="ru-RU" sz="1200" dirty="0" smtClean="0">
                  <a:cs typeface="Arial" pitchFamily="34" charset="0"/>
                </a:rPr>
                <a:t>SBA</a:t>
              </a:r>
              <a:endParaRPr lang="ru-RU" altLang="ru-RU" sz="1200" dirty="0">
                <a:cs typeface="Arial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47651" y="3458413"/>
              <a:ext cx="2494427" cy="475043"/>
            </a:xfrm>
            <a:prstGeom prst="rect">
              <a:avLst/>
            </a:prstGeom>
            <a:solidFill>
              <a:srgbClr val="C6E6A2"/>
            </a:solidFill>
            <a:ln w="12700">
              <a:solidFill>
                <a:srgbClr val="C6E6A2"/>
              </a:solidFill>
              <a:round/>
              <a:headEnd/>
              <a:tailEnd/>
            </a:ln>
          </p:spPr>
          <p:txBody>
            <a:bodyPr lIns="88873" tIns="44437" rIns="88873" bIns="44437" anchor="ctr" anchorCtr="0"/>
            <a:lstStyle/>
            <a:p>
              <a:pPr algn="ctr"/>
              <a:r>
                <a:rPr lang="ru-RU" sz="1400" b="1" dirty="0"/>
                <a:t>Условия на конечных заемщиков </a:t>
              </a:r>
            </a:p>
            <a:p>
              <a:pPr algn="ctr"/>
              <a:r>
                <a:rPr lang="ru-RU" sz="1400" b="1" dirty="0"/>
                <a:t>по программе </a:t>
              </a:r>
              <a:r>
                <a:rPr lang="ru-RU" sz="1400" b="1" dirty="0" smtClean="0"/>
                <a:t>540</a:t>
              </a:r>
              <a:endParaRPr lang="ru-RU" sz="1400" b="1" dirty="0"/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292300" y="5487202"/>
            <a:ext cx="10137575" cy="830997"/>
          </a:xfrm>
          <a:prstGeom prst="rect">
            <a:avLst/>
          </a:prstGeom>
          <a:solidFill>
            <a:srgbClr val="D9EFFF"/>
          </a:solidFill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Портфель кредитования</a:t>
            </a:r>
            <a:r>
              <a:rPr lang="ru-RU" sz="1600" dirty="0" smtClean="0"/>
              <a:t>. Также существуют программы поддержки предпринимателей – ветеранов войны; поддержка женщин предпринимателей; поддержка предпринимателей после стихийных бедствий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85750" y="6451630"/>
            <a:ext cx="1020967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i="1" dirty="0" smtClean="0">
                <a:cs typeface="Arial" pitchFamily="34" charset="0"/>
              </a:rPr>
              <a:t>Источник: </a:t>
            </a:r>
            <a:r>
              <a:rPr lang="en-US" sz="1050" i="1" dirty="0" smtClean="0">
                <a:cs typeface="Arial" pitchFamily="34" charset="0"/>
                <a:hlinkClick r:id="rId3"/>
              </a:rPr>
              <a:t>https://sba.gov.us</a:t>
            </a:r>
            <a:endParaRPr lang="ru-RU" sz="1050" i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89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6</a:t>
            </a:fld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Меры господдержки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SBA.</a:t>
            </a:r>
          </a:p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Развитие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предпринимательства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2299" y="1182463"/>
            <a:ext cx="10137576" cy="11225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 smtClean="0"/>
              <a:t>SBA</a:t>
            </a:r>
            <a:r>
              <a:rPr lang="ru-RU" sz="1600" dirty="0" smtClean="0"/>
              <a:t> предоставляет обучающие курсы (</a:t>
            </a:r>
            <a:r>
              <a:rPr lang="ru-RU" sz="1600" dirty="0" err="1" smtClean="0"/>
              <a:t>подкасты</a:t>
            </a:r>
            <a:r>
              <a:rPr lang="ru-RU" sz="1600" dirty="0" smtClean="0"/>
              <a:t>) для предпринимателей и населения с предпринимательской инициативой в части: планирования бизнеса, открытия, управления и масштабирования </a:t>
            </a:r>
            <a:endParaRPr lang="ru-RU" sz="1600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292299" y="2807536"/>
            <a:ext cx="10137576" cy="2199559"/>
            <a:chOff x="247651" y="3458413"/>
            <a:chExt cx="2494427" cy="2199559"/>
          </a:xfrm>
        </p:grpSpPr>
        <p:sp>
          <p:nvSpPr>
            <p:cNvPr id="11" name="Прямоугольник 1"/>
            <p:cNvSpPr>
              <a:spLocks noChangeArrowheads="1"/>
            </p:cNvSpPr>
            <p:nvPr/>
          </p:nvSpPr>
          <p:spPr bwMode="auto">
            <a:xfrm>
              <a:off x="247651" y="3933456"/>
              <a:ext cx="2494427" cy="1724516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6E6A2"/>
              </a:solidFill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72000" tIns="72000" rIns="72000" bIns="72000" anchor="t"/>
            <a:lstStyle/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200" dirty="0" smtClean="0">
                  <a:cs typeface="Arial" pitchFamily="34" charset="0"/>
                </a:rPr>
                <a:t>Обучение основам бизнеса, финансам в бизнесе, составлению бизнеса-плана, опциям по финансированию</a:t>
              </a: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200" dirty="0" smtClean="0">
                  <a:cs typeface="Arial" pitchFamily="34" charset="0"/>
                </a:rPr>
                <a:t>Обучение продажам, интернет-маркетингу, привлечению инвесторов, ценообразованию</a:t>
              </a: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200" dirty="0" smtClean="0">
                  <a:cs typeface="Arial" pitchFamily="34" charset="0"/>
                </a:rPr>
                <a:t>Обучение бухгалтерии, отношениям с потенциальными клиентами</a:t>
              </a: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200" dirty="0" smtClean="0">
                  <a:cs typeface="Arial" pitchFamily="34" charset="0"/>
                </a:rPr>
                <a:t>Обучение тому, как подготовить документы для кредита</a:t>
              </a: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200" dirty="0" smtClean="0">
                  <a:cs typeface="Arial" pitchFamily="34" charset="0"/>
                </a:rPr>
                <a:t>Обучение развитию действующего предприятия и выходу на экспорт</a:t>
              </a: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endParaRPr lang="ru-RU" altLang="ru-RU" sz="1200" dirty="0">
                <a:cs typeface="Arial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47651" y="3458413"/>
              <a:ext cx="2494427" cy="475043"/>
            </a:xfrm>
            <a:prstGeom prst="rect">
              <a:avLst/>
            </a:prstGeom>
            <a:solidFill>
              <a:srgbClr val="C6E6A2"/>
            </a:solidFill>
            <a:ln w="12700">
              <a:solidFill>
                <a:srgbClr val="C6E6A2"/>
              </a:solidFill>
              <a:round/>
              <a:headEnd/>
              <a:tailEnd/>
            </a:ln>
          </p:spPr>
          <p:txBody>
            <a:bodyPr lIns="88873" tIns="44437" rIns="88873" bIns="44437" anchor="ctr" anchorCtr="0"/>
            <a:lstStyle/>
            <a:p>
              <a:pPr algn="ctr"/>
              <a:r>
                <a:rPr lang="ru-RU" sz="1400" b="1" dirty="0" smtClean="0"/>
                <a:t>Основные обучающие курсы</a:t>
              </a:r>
              <a:endParaRPr lang="ru-RU" sz="1400" b="1" dirty="0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285750" y="6451630"/>
            <a:ext cx="1020967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i="1" dirty="0" smtClean="0">
                <a:cs typeface="Arial" pitchFamily="34" charset="0"/>
              </a:rPr>
              <a:t>Источник: </a:t>
            </a:r>
            <a:r>
              <a:rPr lang="en-US" sz="1050" i="1" dirty="0" smtClean="0">
                <a:cs typeface="Arial" pitchFamily="34" charset="0"/>
                <a:hlinkClick r:id="rId3"/>
              </a:rPr>
              <a:t>https://sba.gov.us</a:t>
            </a:r>
            <a:endParaRPr lang="ru-RU" sz="1050" i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24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7</a:t>
            </a:fld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Меры господдержки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SBA.</a:t>
            </a:r>
          </a:p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3.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Государственные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контракты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2299" y="1182463"/>
            <a:ext cx="10137576" cy="11225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 smtClean="0"/>
              <a:t>SBA</a:t>
            </a:r>
            <a:r>
              <a:rPr lang="ru-RU" sz="1600" dirty="0" smtClean="0"/>
              <a:t> </a:t>
            </a:r>
            <a:r>
              <a:rPr lang="ru-RU" sz="1600" dirty="0"/>
              <a:t>предоставляет несколько программ, чтобы помочь малым предприятиям выиграть федеральные контракты. Участие в этих программах помогает малому </a:t>
            </a:r>
            <a:r>
              <a:rPr lang="ru-RU" sz="1600" dirty="0" smtClean="0"/>
              <a:t>бизнесу: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 smtClean="0"/>
              <a:t>Выиграть контракты самостоятельно или в партнерстве с опытными участниками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 smtClean="0"/>
              <a:t>Пройти обучение и получить наставления от менторов</a:t>
            </a:r>
            <a:endParaRPr lang="ru-RU" sz="1600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292299" y="2807536"/>
            <a:ext cx="10137576" cy="3273950"/>
            <a:chOff x="247651" y="3458413"/>
            <a:chExt cx="2494427" cy="3273950"/>
          </a:xfrm>
        </p:grpSpPr>
        <p:sp>
          <p:nvSpPr>
            <p:cNvPr id="11" name="Прямоугольник 1"/>
            <p:cNvSpPr>
              <a:spLocks noChangeArrowheads="1"/>
            </p:cNvSpPr>
            <p:nvPr/>
          </p:nvSpPr>
          <p:spPr bwMode="auto">
            <a:xfrm>
              <a:off x="247651" y="3933455"/>
              <a:ext cx="2494427" cy="2798908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C6E6A2"/>
              </a:solidFill>
              <a:headEnd/>
              <a:tailEnd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72000" tIns="72000" rIns="72000" bIns="72000" anchor="t"/>
            <a:lstStyle/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en-US" altLang="ru-RU" sz="1200" dirty="0" smtClean="0">
                  <a:cs typeface="Arial" pitchFamily="34" charset="0"/>
                </a:rPr>
                <a:t>SBA</a:t>
              </a:r>
              <a:r>
                <a:rPr lang="ru-RU" altLang="ru-RU" sz="1200" dirty="0" smtClean="0">
                  <a:cs typeface="Arial" pitchFamily="34" charset="0"/>
                </a:rPr>
                <a:t> сотрудничает с другими организациями и предоставляют пользователям базы закупок и поставщиков по всем госорганам. Данные базы позволяют:</a:t>
              </a:r>
            </a:p>
            <a:p>
              <a:pPr marL="631356" lvl="1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200" dirty="0">
                  <a:cs typeface="Arial" pitchFamily="34" charset="0"/>
                </a:rPr>
                <a:t>понять объемы рынка и найти потенциальных покупателей</a:t>
              </a:r>
            </a:p>
            <a:p>
              <a:pPr marL="631356" lvl="1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kk-KZ" altLang="ru-RU" sz="1200" dirty="0">
                  <a:cs typeface="Arial" pitchFamily="34" charset="0"/>
                </a:rPr>
                <a:t>получить информацию о каждом государственном контракте на закупку </a:t>
              </a:r>
            </a:p>
            <a:p>
              <a:pPr marL="631356" lvl="1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kk-KZ" altLang="ru-RU" sz="1200" dirty="0">
                  <a:cs typeface="Arial" pitchFamily="34" charset="0"/>
                </a:rPr>
                <a:t>прогноз о том, какой товар или услуга будутт необходимы государственным </a:t>
              </a:r>
              <a:r>
                <a:rPr lang="kk-KZ" altLang="ru-RU" sz="1200" dirty="0" smtClean="0">
                  <a:cs typeface="Arial" pitchFamily="34" charset="0"/>
                </a:rPr>
                <a:t>учереждениям</a:t>
              </a:r>
              <a:endParaRPr lang="ru-RU" altLang="ru-RU" sz="1200" dirty="0" smtClean="0">
                <a:cs typeface="Arial" pitchFamily="34" charset="0"/>
              </a:endParaRP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en-US" altLang="ru-RU" sz="1200" dirty="0" smtClean="0">
                  <a:cs typeface="Arial" pitchFamily="34" charset="0"/>
                </a:rPr>
                <a:t>SBA</a:t>
              </a:r>
              <a:r>
                <a:rPr lang="ru-RU" altLang="ru-RU" sz="1200" dirty="0" smtClean="0">
                  <a:cs typeface="Arial" pitchFamily="34" charset="0"/>
                </a:rPr>
                <a:t> помогает подготовить необходимые документы для компании участвующей в </a:t>
              </a:r>
              <a:r>
                <a:rPr lang="ru-RU" altLang="ru-RU" sz="1200" dirty="0" err="1" smtClean="0">
                  <a:cs typeface="Arial" pitchFamily="34" charset="0"/>
                </a:rPr>
                <a:t>гос</a:t>
              </a:r>
              <a:r>
                <a:rPr lang="ru-RU" altLang="ru-RU" sz="1200" dirty="0" smtClean="0">
                  <a:cs typeface="Arial" pitchFamily="34" charset="0"/>
                </a:rPr>
                <a:t> закупках</a:t>
              </a: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en-US" altLang="ru-RU" sz="1200" dirty="0" smtClean="0">
                  <a:cs typeface="Arial" pitchFamily="34" charset="0"/>
                </a:rPr>
                <a:t>SBA</a:t>
              </a:r>
              <a:r>
                <a:rPr lang="ru-RU" altLang="ru-RU" sz="1200" dirty="0" smtClean="0">
                  <a:cs typeface="Arial" pitchFamily="34" charset="0"/>
                </a:rPr>
                <a:t> проводит обучающие курсы которые помогают предпринимателям выиграть </a:t>
              </a:r>
              <a:r>
                <a:rPr lang="ru-RU" altLang="ru-RU" sz="1200" dirty="0" err="1" smtClean="0">
                  <a:cs typeface="Arial" pitchFamily="34" charset="0"/>
                </a:rPr>
                <a:t>гос</a:t>
              </a:r>
              <a:r>
                <a:rPr lang="ru-RU" altLang="ru-RU" sz="1200" dirty="0" smtClean="0">
                  <a:cs typeface="Arial" pitchFamily="34" charset="0"/>
                </a:rPr>
                <a:t> контракт</a:t>
              </a: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r>
                <a:rPr lang="ru-RU" altLang="ru-RU" sz="1200" dirty="0">
                  <a:cs typeface="Arial" pitchFamily="34" charset="0"/>
                </a:rPr>
                <a:t>Предприниматель всегда может обратится за консультацией в </a:t>
              </a:r>
              <a:r>
                <a:rPr lang="en-US" altLang="ru-RU" sz="1200" dirty="0" smtClean="0">
                  <a:cs typeface="Arial" pitchFamily="34" charset="0"/>
                </a:rPr>
                <a:t>SBA</a:t>
              </a:r>
              <a:r>
                <a:rPr lang="ru-RU" altLang="ru-RU" sz="1200" dirty="0" smtClean="0">
                  <a:cs typeface="Arial" pitchFamily="34" charset="0"/>
                </a:rPr>
                <a:t> </a:t>
              </a:r>
              <a:r>
                <a:rPr lang="ru-RU" altLang="ru-RU" sz="1200" dirty="0">
                  <a:cs typeface="Arial" pitchFamily="34" charset="0"/>
                </a:rPr>
                <a:t>касательно </a:t>
              </a:r>
              <a:r>
                <a:rPr lang="ru-RU" altLang="ru-RU" sz="1200" dirty="0" err="1">
                  <a:cs typeface="Arial" pitchFamily="34" charset="0"/>
                </a:rPr>
                <a:t>гос</a:t>
              </a:r>
              <a:r>
                <a:rPr lang="ru-RU" altLang="ru-RU" sz="1200" dirty="0">
                  <a:cs typeface="Arial" pitchFamily="34" charset="0"/>
                </a:rPr>
                <a:t> </a:t>
              </a:r>
              <a:r>
                <a:rPr lang="ru-RU" altLang="ru-RU" sz="1200" dirty="0" smtClean="0">
                  <a:cs typeface="Arial" pitchFamily="34" charset="0"/>
                </a:rPr>
                <a:t>контрактов</a:t>
              </a:r>
            </a:p>
            <a:p>
              <a:pPr marL="631356" lvl="1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endParaRPr lang="ru-RU" altLang="ru-RU" sz="1200" dirty="0" smtClean="0">
                <a:cs typeface="Arial" pitchFamily="34" charset="0"/>
              </a:endParaRPr>
            </a:p>
            <a:p>
              <a:pPr marL="174156" indent="-171450">
                <a:spcAft>
                  <a:spcPts val="511"/>
                </a:spcAft>
                <a:buFont typeface="Wingdings" pitchFamily="2" charset="2"/>
                <a:buChar char="§"/>
                <a:defRPr/>
              </a:pPr>
              <a:endParaRPr lang="ru-RU" altLang="ru-RU" sz="1200" dirty="0">
                <a:cs typeface="Arial" pitchFamily="34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47651" y="3458413"/>
              <a:ext cx="2494427" cy="475043"/>
            </a:xfrm>
            <a:prstGeom prst="rect">
              <a:avLst/>
            </a:prstGeom>
            <a:solidFill>
              <a:srgbClr val="C6E6A2"/>
            </a:solidFill>
            <a:ln w="12700">
              <a:solidFill>
                <a:srgbClr val="C6E6A2"/>
              </a:solidFill>
              <a:round/>
              <a:headEnd/>
              <a:tailEnd/>
            </a:ln>
          </p:spPr>
          <p:txBody>
            <a:bodyPr lIns="88873" tIns="44437" rIns="88873" bIns="44437" anchor="ctr" anchorCtr="0"/>
            <a:lstStyle/>
            <a:p>
              <a:pPr algn="ctr"/>
              <a:r>
                <a:rPr lang="ru-RU" sz="1400" b="1" dirty="0" smtClean="0"/>
                <a:t>Инструменты </a:t>
              </a:r>
              <a:r>
                <a:rPr lang="en-US" sz="1400" b="1" dirty="0" smtClean="0"/>
                <a:t>SBA</a:t>
              </a:r>
              <a:endParaRPr lang="ru-RU" sz="1400" b="1" dirty="0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285750" y="6451630"/>
            <a:ext cx="1020967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i="1" dirty="0" smtClean="0">
                <a:cs typeface="Arial" pitchFamily="34" charset="0"/>
              </a:rPr>
              <a:t>Источник: </a:t>
            </a:r>
            <a:r>
              <a:rPr lang="en-US" sz="1050" i="1" dirty="0" smtClean="0">
                <a:cs typeface="Arial" pitchFamily="34" charset="0"/>
                <a:hlinkClick r:id="rId3"/>
              </a:rPr>
              <a:t>https://sba.gov.us</a:t>
            </a:r>
            <a:endParaRPr lang="ru-RU" sz="1050" i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82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8</a:t>
            </a:fld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32000" y="368602"/>
            <a:ext cx="8078391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Меры господдержки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SBA.</a:t>
            </a:r>
          </a:p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4.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Адвокатура</a:t>
            </a:r>
            <a:endParaRPr lang="ru-RU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299" y="1182463"/>
            <a:ext cx="10137576" cy="32342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600" dirty="0" smtClean="0"/>
              <a:t>SBA</a:t>
            </a:r>
            <a:r>
              <a:rPr lang="ru-RU" sz="1600" dirty="0" smtClean="0"/>
              <a:t> </a:t>
            </a:r>
            <a:r>
              <a:rPr lang="ru-RU" sz="1600" dirty="0"/>
              <a:t>предоставляет </a:t>
            </a:r>
            <a:r>
              <a:rPr lang="ru-RU" sz="1600" dirty="0" smtClean="0"/>
              <a:t>интересы малого предпринимательства на государственном уровне и осуществляет надзор за деятельностью малых предприятий в США в том числе: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/>
              <a:t>п</a:t>
            </a:r>
            <a:r>
              <a:rPr lang="ru-RU" sz="1600" dirty="0" smtClean="0"/>
              <a:t>редставляет интересы малого бизнеса в Правительстве, лоббируя или запрещая законы касательно предпринимательства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/>
              <a:t>о</a:t>
            </a:r>
            <a:r>
              <a:rPr lang="ru-RU" sz="1600" dirty="0" smtClean="0"/>
              <a:t>существляет надзор за государственными программами по поддержке малых предприятий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dirty="0" smtClean="0"/>
              <a:t>оказывает </a:t>
            </a:r>
            <a:r>
              <a:rPr lang="ru-RU" sz="1600" dirty="0"/>
              <a:t>помощь малым предприятиям, которые испытывают несправедливые </a:t>
            </a:r>
            <a:r>
              <a:rPr lang="ru-RU" sz="1600" dirty="0" smtClean="0"/>
              <a:t>действия со стороны </a:t>
            </a:r>
            <a:r>
              <a:rPr lang="ru-RU" sz="1600" dirty="0"/>
              <a:t>федеральных регулирующих </a:t>
            </a:r>
            <a:r>
              <a:rPr lang="ru-RU" sz="1600" dirty="0" smtClean="0"/>
              <a:t>органов</a:t>
            </a:r>
          </a:p>
          <a:p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50" y="6451630"/>
            <a:ext cx="1020967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i="1" dirty="0" smtClean="0">
                <a:cs typeface="Arial" pitchFamily="34" charset="0"/>
              </a:rPr>
              <a:t>Источник: </a:t>
            </a:r>
            <a:r>
              <a:rPr lang="en-US" sz="1050" i="1" dirty="0" smtClean="0">
                <a:cs typeface="Arial" pitchFamily="34" charset="0"/>
                <a:hlinkClick r:id="rId3"/>
              </a:rPr>
              <a:t>https://sba.gov.us</a:t>
            </a:r>
            <a:endParaRPr lang="ru-RU" sz="1050" i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41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0770541" cy="6858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97143" y="6356353"/>
            <a:ext cx="770557" cy="365125"/>
          </a:xfrm>
        </p:spPr>
        <p:txBody>
          <a:bodyPr/>
          <a:lstStyle/>
          <a:p>
            <a:fld id="{92118A34-E63D-4F5A-9591-B69D821C3137}" type="slidenum">
              <a:rPr lang="ru-RU" sz="2000" b="1" smtClean="0">
                <a:solidFill>
                  <a:schemeClr val="bg1"/>
                </a:solidFill>
              </a:rPr>
              <a:t>9</a:t>
            </a:fld>
            <a:endParaRPr lang="ru-RU" sz="2000" b="1">
              <a:solidFill>
                <a:schemeClr val="bg1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32000" y="368602"/>
            <a:ext cx="8763758" cy="6693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80787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8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Меры господдержки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SBA.</a:t>
            </a:r>
          </a:p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5.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Использование </a:t>
            </a: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аналитических платформ и данных</a:t>
            </a:r>
          </a:p>
        </p:txBody>
      </p:sp>
      <p:sp>
        <p:nvSpPr>
          <p:cNvPr id="11" name="Прямоугольник 1"/>
          <p:cNvSpPr>
            <a:spLocks noChangeArrowheads="1"/>
          </p:cNvSpPr>
          <p:nvPr/>
        </p:nvSpPr>
        <p:spPr bwMode="auto">
          <a:xfrm>
            <a:off x="292299" y="1724701"/>
            <a:ext cx="9986234" cy="3282394"/>
          </a:xfrm>
          <a:prstGeom prst="rect">
            <a:avLst/>
          </a:prstGeom>
          <a:solidFill>
            <a:srgbClr val="FFFFFF"/>
          </a:solidFill>
          <a:ln w="12700">
            <a:solidFill>
              <a:srgbClr val="C6E6A2"/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72000" rIns="72000" bIns="72000" anchor="t"/>
          <a:lstStyle/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200" b="1" dirty="0">
                <a:cs typeface="Arial" pitchFamily="34" charset="0"/>
              </a:rPr>
              <a:t>Федеральная система данных о </a:t>
            </a:r>
            <a:r>
              <a:rPr lang="ru-RU" altLang="ru-RU" sz="1200" b="1" dirty="0" smtClean="0">
                <a:cs typeface="Arial" pitchFamily="34" charset="0"/>
              </a:rPr>
              <a:t>закупках</a:t>
            </a:r>
            <a:r>
              <a:rPr lang="en-US" altLang="ru-RU" sz="1200" b="1" dirty="0" smtClean="0">
                <a:cs typeface="Arial" pitchFamily="34" charset="0"/>
              </a:rPr>
              <a:t> (</a:t>
            </a:r>
            <a:r>
              <a:rPr lang="ru-RU" altLang="ru-RU" sz="1200" b="1" dirty="0" smtClean="0">
                <a:cs typeface="Arial" pitchFamily="34" charset="0"/>
              </a:rPr>
              <a:t>база данных). </a:t>
            </a:r>
            <a:r>
              <a:rPr lang="ru-RU" altLang="ru-RU" sz="1200" dirty="0" smtClean="0">
                <a:cs typeface="Arial" pitchFamily="34" charset="0"/>
              </a:rPr>
              <a:t>Благодаря сотрудничеству </a:t>
            </a:r>
            <a:r>
              <a:rPr lang="en-US" altLang="ru-RU" sz="1200" dirty="0" smtClean="0">
                <a:cs typeface="Arial" pitchFamily="34" charset="0"/>
              </a:rPr>
              <a:t>SBA</a:t>
            </a:r>
            <a:r>
              <a:rPr lang="ru-RU" altLang="ru-RU" sz="1200" dirty="0" smtClean="0">
                <a:cs typeface="Arial" pitchFamily="34" charset="0"/>
              </a:rPr>
              <a:t> с данной системой малые предприятия </a:t>
            </a:r>
            <a:r>
              <a:rPr lang="ru-RU" altLang="ru-RU" sz="1200" dirty="0">
                <a:cs typeface="Arial" pitchFamily="34" charset="0"/>
              </a:rPr>
              <a:t>могут </a:t>
            </a:r>
            <a:r>
              <a:rPr lang="ru-RU" altLang="ru-RU" sz="1200" dirty="0" smtClean="0">
                <a:cs typeface="Arial" pitchFamily="34" charset="0"/>
              </a:rPr>
              <a:t>видеть все данные по федеральным контрактам на </a:t>
            </a:r>
            <a:r>
              <a:rPr lang="ru-RU" altLang="ru-RU" sz="1200" dirty="0">
                <a:cs typeface="Arial" pitchFamily="34" charset="0"/>
              </a:rPr>
              <a:t>сумму более 25 000 долларов </a:t>
            </a:r>
            <a:r>
              <a:rPr lang="ru-RU" altLang="ru-RU" sz="1200" dirty="0" smtClean="0">
                <a:cs typeface="Arial" pitchFamily="34" charset="0"/>
              </a:rPr>
              <a:t>США, в том числе какие </a:t>
            </a:r>
            <a:r>
              <a:rPr lang="ru-RU" altLang="ru-RU" sz="1200" dirty="0">
                <a:cs typeface="Arial" pitchFamily="34" charset="0"/>
              </a:rPr>
              <a:t>агентства имеют контракты и с кем, какие агентства покупают, и какие подрядчики имеют </a:t>
            </a:r>
            <a:r>
              <a:rPr lang="ru-RU" altLang="ru-RU" sz="1200" dirty="0" smtClean="0">
                <a:cs typeface="Arial" pitchFamily="34" charset="0"/>
              </a:rPr>
              <a:t>контракты</a:t>
            </a:r>
            <a:endParaRPr lang="ru-RU" altLang="ru-RU" sz="1200" dirty="0">
              <a:cs typeface="Arial" pitchFamily="34" charset="0"/>
            </a:endParaRP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en-US" altLang="ru-RU" sz="1200" b="1" dirty="0" smtClean="0">
                <a:cs typeface="Arial" pitchFamily="34" charset="0"/>
              </a:rPr>
              <a:t>USA spending</a:t>
            </a:r>
            <a:r>
              <a:rPr lang="ru-RU" altLang="ru-RU" sz="1200" b="1" dirty="0" smtClean="0">
                <a:cs typeface="Arial" pitchFamily="34" charset="0"/>
              </a:rPr>
              <a:t> (база данных)</a:t>
            </a:r>
            <a:r>
              <a:rPr lang="en-US" altLang="ru-RU" sz="1200" b="1" dirty="0" smtClean="0">
                <a:cs typeface="Arial" pitchFamily="34" charset="0"/>
              </a:rPr>
              <a:t>. </a:t>
            </a:r>
            <a:r>
              <a:rPr lang="en-US" altLang="ru-RU" sz="1200" dirty="0" smtClean="0">
                <a:cs typeface="Arial" pitchFamily="34" charset="0"/>
              </a:rPr>
              <a:t>USA spending </a:t>
            </a:r>
            <a:r>
              <a:rPr lang="ru-RU" altLang="ru-RU" sz="1200" dirty="0" smtClean="0">
                <a:cs typeface="Arial" pitchFamily="34" charset="0"/>
              </a:rPr>
              <a:t>отслеживают </a:t>
            </a:r>
            <a:r>
              <a:rPr lang="ru-RU" altLang="ru-RU" sz="1200" dirty="0">
                <a:cs typeface="Arial" pitchFamily="34" charset="0"/>
              </a:rPr>
              <a:t>федеральные расходы, чтобы налогоплательщики могли видеть, как их деньги используются в общинах по всей Америке</a:t>
            </a:r>
            <a:r>
              <a:rPr lang="ru-RU" altLang="ru-RU" sz="1200" dirty="0" smtClean="0">
                <a:cs typeface="Arial" pitchFamily="34" charset="0"/>
              </a:rPr>
              <a:t>.</a:t>
            </a:r>
            <a:r>
              <a:rPr lang="en-US" altLang="ru-RU" sz="1200" dirty="0" smtClean="0">
                <a:cs typeface="Arial" pitchFamily="34" charset="0"/>
              </a:rPr>
              <a:t> </a:t>
            </a:r>
            <a:r>
              <a:rPr lang="ru-RU" altLang="ru-RU" sz="1200" dirty="0">
                <a:cs typeface="Arial" pitchFamily="34" charset="0"/>
              </a:rPr>
              <a:t>Эта база данных с возможностью поиска содержит информацию для каждого федерального контракта. </a:t>
            </a:r>
            <a:r>
              <a:rPr lang="ru-RU" altLang="ru-RU" sz="1200" dirty="0" smtClean="0">
                <a:cs typeface="Arial" pitchFamily="34" charset="0"/>
              </a:rPr>
              <a:t>Малые предприятия могут </a:t>
            </a:r>
            <a:r>
              <a:rPr lang="ru-RU" altLang="ru-RU" sz="1200" dirty="0">
                <a:cs typeface="Arial" pitchFamily="34" charset="0"/>
              </a:rPr>
              <a:t>использовать эту информацию, чтобы помочь определить тенденции государственных </a:t>
            </a:r>
            <a:r>
              <a:rPr lang="ru-RU" altLang="ru-RU" sz="1200" dirty="0" smtClean="0">
                <a:cs typeface="Arial" pitchFamily="34" charset="0"/>
              </a:rPr>
              <a:t>закупок</a:t>
            </a: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200" b="1" dirty="0" smtClean="0">
                <a:cs typeface="Arial" pitchFamily="34" charset="0"/>
              </a:rPr>
              <a:t>Общая база данных всех планов по закупкам </a:t>
            </a:r>
            <a:r>
              <a:rPr lang="ru-RU" altLang="ru-RU" sz="1200" b="1" dirty="0" err="1" smtClean="0">
                <a:cs typeface="Arial" pitchFamily="34" charset="0"/>
              </a:rPr>
              <a:t>гос</a:t>
            </a:r>
            <a:r>
              <a:rPr lang="ru-RU" altLang="ru-RU" sz="1200" b="1" dirty="0">
                <a:cs typeface="Arial" pitchFamily="34" charset="0"/>
              </a:rPr>
              <a:t> учреждений. </a:t>
            </a:r>
            <a:r>
              <a:rPr lang="ru-RU" altLang="ru-RU" sz="1200" dirty="0">
                <a:cs typeface="Arial" pitchFamily="34" charset="0"/>
              </a:rPr>
              <a:t>Каждое государственное учреждение публикует прогноз закупок, который включает возможности заключения контрактов для малых предприятий. </a:t>
            </a:r>
            <a:r>
              <a:rPr lang="ru-RU" altLang="ru-RU" sz="1200" dirty="0" smtClean="0">
                <a:cs typeface="Arial" pitchFamily="34" charset="0"/>
              </a:rPr>
              <a:t>Предприятия могут просмотреть </a:t>
            </a:r>
            <a:r>
              <a:rPr lang="ru-RU" altLang="ru-RU" sz="1200" dirty="0">
                <a:cs typeface="Arial" pitchFamily="34" charset="0"/>
              </a:rPr>
              <a:t>эти прогнозы агентства по периодическим закупкам, чтобы узнать, есть ли агентства, которые покупают то, что </a:t>
            </a:r>
            <a:r>
              <a:rPr lang="ru-RU" altLang="ru-RU" sz="1200" dirty="0" smtClean="0">
                <a:cs typeface="Arial" pitchFamily="34" charset="0"/>
              </a:rPr>
              <a:t>они продают</a:t>
            </a: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en-US" altLang="ru-RU" sz="1200" dirty="0" smtClean="0">
                <a:cs typeface="Arial" pitchFamily="34" charset="0"/>
              </a:rPr>
              <a:t>SBA</a:t>
            </a:r>
            <a:r>
              <a:rPr lang="ru-RU" altLang="ru-RU" sz="1200" dirty="0" smtClean="0">
                <a:cs typeface="Arial" pitchFamily="34" charset="0"/>
              </a:rPr>
              <a:t> размещает </a:t>
            </a:r>
            <a:r>
              <a:rPr lang="ru-RU" altLang="ru-RU" sz="1200" b="1" dirty="0" smtClean="0">
                <a:cs typeface="Arial" pitchFamily="34" charset="0"/>
              </a:rPr>
              <a:t>ссылки на полезные статистические ресурсы, </a:t>
            </a:r>
            <a:r>
              <a:rPr lang="ru-RU" altLang="ru-RU" sz="1200" dirty="0" smtClean="0">
                <a:cs typeface="Arial" pitchFamily="34" charset="0"/>
              </a:rPr>
              <a:t>в том числе: общая статистика СЧП, статистика потребителей, демографическая ситуация, экономические индикаторы и пр.</a:t>
            </a: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en-US" altLang="ru-RU" sz="1200" dirty="0" smtClean="0">
                <a:cs typeface="Arial" pitchFamily="34" charset="0"/>
              </a:rPr>
              <a:t>SBA</a:t>
            </a:r>
            <a:r>
              <a:rPr lang="ru-RU" altLang="ru-RU" sz="1200" dirty="0" smtClean="0">
                <a:cs typeface="Arial" pitchFamily="34" charset="0"/>
              </a:rPr>
              <a:t> размещает полезные материалы для помощи в расчете стоимости </a:t>
            </a:r>
            <a:r>
              <a:rPr lang="ru-RU" altLang="ru-RU" sz="1200" dirty="0" err="1" smtClean="0">
                <a:cs typeface="Arial" pitchFamily="34" charset="0"/>
              </a:rPr>
              <a:t>стартапа</a:t>
            </a:r>
            <a:endParaRPr lang="ru-RU" altLang="ru-RU" sz="1200" dirty="0" smtClean="0">
              <a:cs typeface="Arial" pitchFamily="34" charset="0"/>
            </a:endParaRPr>
          </a:p>
          <a:p>
            <a:pPr marL="174156" indent="-171450">
              <a:spcAft>
                <a:spcPts val="511"/>
              </a:spcAft>
              <a:buFont typeface="Wingdings" pitchFamily="2" charset="2"/>
              <a:buChar char="§"/>
              <a:defRPr/>
            </a:pPr>
            <a:r>
              <a:rPr lang="ru-RU" altLang="ru-RU" sz="1200" dirty="0" smtClean="0">
                <a:cs typeface="Arial" pitchFamily="34" charset="0"/>
              </a:rPr>
              <a:t>На сайте </a:t>
            </a:r>
            <a:r>
              <a:rPr lang="en-US" altLang="ru-RU" sz="1200" dirty="0" smtClean="0">
                <a:cs typeface="Arial" pitchFamily="34" charset="0"/>
              </a:rPr>
              <a:t>SBA</a:t>
            </a:r>
            <a:r>
              <a:rPr lang="ru-RU" altLang="ru-RU" sz="1200" dirty="0" smtClean="0">
                <a:cs typeface="Arial" pitchFamily="34" charset="0"/>
              </a:rPr>
              <a:t> присутствует инструмент, позволяющий поэтапно (с подсказками) составить бизнес-план</a:t>
            </a:r>
            <a:endParaRPr lang="ru-RU" altLang="ru-RU" sz="1200" dirty="0"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2299" y="1249658"/>
            <a:ext cx="9986234" cy="475043"/>
          </a:xfrm>
          <a:prstGeom prst="rect">
            <a:avLst/>
          </a:prstGeom>
          <a:solidFill>
            <a:srgbClr val="C6E6A2"/>
          </a:solidFill>
          <a:ln w="12700">
            <a:solidFill>
              <a:srgbClr val="C6E6A2"/>
            </a:solidFill>
            <a:round/>
            <a:headEnd/>
            <a:tailEnd/>
          </a:ln>
        </p:spPr>
        <p:txBody>
          <a:bodyPr lIns="88873" tIns="44437" rIns="88873" bIns="44437" anchor="ctr" anchorCtr="0"/>
          <a:lstStyle/>
          <a:p>
            <a:pPr algn="ctr"/>
            <a:r>
              <a:rPr lang="ru-RU" sz="1400" b="1" dirty="0" smtClean="0"/>
              <a:t>Аналитические базы и платформы</a:t>
            </a:r>
            <a:endParaRPr lang="ru-RU" sz="1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50" y="6451630"/>
            <a:ext cx="10209677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i="1" dirty="0" smtClean="0">
                <a:cs typeface="Arial" pitchFamily="34" charset="0"/>
              </a:rPr>
              <a:t>Источник: </a:t>
            </a:r>
            <a:r>
              <a:rPr lang="en-US" sz="1050" i="1" dirty="0" smtClean="0">
                <a:cs typeface="Arial" pitchFamily="34" charset="0"/>
                <a:hlinkClick r:id="rId3"/>
              </a:rPr>
              <a:t>https://sba.gov.us</a:t>
            </a:r>
            <a:endParaRPr lang="ru-RU" sz="1050" i="1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66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6999</TotalTime>
  <Words>1381</Words>
  <Application>Microsoft Office PowerPoint</Application>
  <PresentationFormat>Произвольный</PresentationFormat>
  <Paragraphs>169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fund.kz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</dc:title>
  <dc:creator>Айнур Маратовна Мадришева</dc:creator>
  <cp:lastModifiedBy>Адлет Амангельдиевич Керимбеков</cp:lastModifiedBy>
  <cp:revision>178</cp:revision>
  <dcterms:created xsi:type="dcterms:W3CDTF">2018-01-19T11:56:47Z</dcterms:created>
  <dcterms:modified xsi:type="dcterms:W3CDTF">2019-08-08T10:14:01Z</dcterms:modified>
</cp:coreProperties>
</file>